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7" r:id="rId2"/>
    <p:sldId id="276" r:id="rId3"/>
    <p:sldId id="278" r:id="rId4"/>
    <p:sldId id="287" r:id="rId5"/>
    <p:sldId id="292" r:id="rId6"/>
    <p:sldId id="293" r:id="rId7"/>
    <p:sldId id="279" r:id="rId8"/>
    <p:sldId id="288" r:id="rId9"/>
    <p:sldId id="289" r:id="rId10"/>
    <p:sldId id="290" r:id="rId11"/>
    <p:sldId id="296" r:id="rId12"/>
    <p:sldId id="297" r:id="rId13"/>
    <p:sldId id="298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8212D-613D-4408-934C-DE32D2440D2B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5D3C1-4A61-4CA9-8AE6-3757613CF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427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5D3C1-4A61-4CA9-8AE6-3757613CF86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231A3-C74C-4872-AE1D-3B8E815923C1}" type="datetimeFigureOut">
              <a:rPr lang="en-US" smtClean="0"/>
              <a:pPr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3E031-283E-4AAF-92AB-6DC5E6EF32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068" y="533400"/>
            <a:ext cx="9029267" cy="52937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MATHEMATICS –CLASS XI</a:t>
            </a:r>
            <a:endParaRPr lang="en-US" sz="6600" b="1" baseline="-25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  <a:p>
            <a:pPr algn="ctr"/>
            <a:endParaRPr lang="en-US" sz="7200" b="1" baseline="-25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6600"/>
                </a:solidFill>
                <a:effectLst/>
              </a:rPr>
              <a:t>UNIT-1: SETS AND FUNCTIONS</a:t>
            </a:r>
          </a:p>
          <a:p>
            <a:pPr algn="ctr"/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CHAPTER-1: SETS</a:t>
            </a:r>
          </a:p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SUB TOPIC: VENN DIAGRAM</a:t>
            </a:r>
            <a:endParaRPr lang="en-US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1/14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89940"/>
            <a:ext cx="6705600" cy="990600"/>
          </a:xfrm>
          <a:extLst/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Symmetric difference 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445" y="961870"/>
            <a:ext cx="697495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400" dirty="0" smtClean="0">
                <a:solidFill>
                  <a:srgbClr val="FF0000"/>
                </a:solidFill>
                <a:sym typeface="Symbol" pitchFamily="18" charset="2"/>
              </a:rPr>
              <a:t>A </a:t>
            </a:r>
            <a:r>
              <a:rPr lang="en-US" altLang="en-US" sz="4400" dirty="0" smtClean="0">
                <a:solidFill>
                  <a:srgbClr val="FF0000"/>
                </a:solidFill>
                <a:sym typeface="Symbol"/>
              </a:rPr>
              <a:t> B=</a:t>
            </a:r>
            <a:r>
              <a:rPr lang="en-US" altLang="en-US" sz="4400" dirty="0" smtClean="0">
                <a:solidFill>
                  <a:srgbClr val="FF0000"/>
                </a:solidFill>
                <a:sym typeface="Symbol" pitchFamily="18" charset="2"/>
              </a:rPr>
              <a:t> (A - B)  ( B – A )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43075"/>
            <a:ext cx="7086600" cy="3819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81800" y="1066800"/>
            <a:ext cx="295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2676316" y="2100261"/>
            <a:ext cx="2623655" cy="2639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4069398" y="1981199"/>
            <a:ext cx="3017202" cy="2987717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/>
              <a:t>}</a:t>
            </a:r>
            <a:endParaRPr lang="en-US" sz="5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17526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86525" y="19050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B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2667000" y="4343400"/>
            <a:ext cx="1143000" cy="18288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1676400" y="5943600"/>
            <a:ext cx="244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000" dirty="0" smtClean="0">
                <a:solidFill>
                  <a:srgbClr val="FF0000"/>
                </a:solidFill>
                <a:sym typeface="Symbol" pitchFamily="18" charset="2"/>
              </a:rPr>
              <a:t> A </a:t>
            </a:r>
            <a:r>
              <a:rPr lang="en-US" altLang="en-US" sz="4000" dirty="0" smtClean="0">
                <a:solidFill>
                  <a:srgbClr val="FF0000"/>
                </a:solidFill>
                <a:sym typeface="Symbol"/>
              </a:rPr>
              <a:t>- B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grpSp>
        <p:nvGrpSpPr>
          <p:cNvPr id="3" name="Group 77"/>
          <p:cNvGrpSpPr/>
          <p:nvPr/>
        </p:nvGrpSpPr>
        <p:grpSpPr>
          <a:xfrm>
            <a:off x="2666999" y="2250100"/>
            <a:ext cx="1934979" cy="2489878"/>
            <a:chOff x="2637019" y="2250100"/>
            <a:chExt cx="1934979" cy="2489878"/>
          </a:xfrm>
        </p:grpSpPr>
        <p:grpSp>
          <p:nvGrpSpPr>
            <p:cNvPr id="4" name="Group 59"/>
            <p:cNvGrpSpPr/>
            <p:nvPr/>
          </p:nvGrpSpPr>
          <p:grpSpPr>
            <a:xfrm>
              <a:off x="2637019" y="2250100"/>
              <a:ext cx="1934979" cy="2047080"/>
              <a:chOff x="2637019" y="2209800"/>
              <a:chExt cx="1934979" cy="2047080"/>
            </a:xfrm>
          </p:grpSpPr>
          <p:grpSp>
            <p:nvGrpSpPr>
              <p:cNvPr id="8" name="Group 94"/>
              <p:cNvGrpSpPr/>
              <p:nvPr/>
            </p:nvGrpSpPr>
            <p:grpSpPr>
              <a:xfrm>
                <a:off x="2637019" y="2286000"/>
                <a:ext cx="1934979" cy="1970880"/>
                <a:chOff x="4038600" y="2342540"/>
                <a:chExt cx="1741411" cy="1970880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069398" y="3475058"/>
                  <a:ext cx="1188402" cy="30142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4038600" y="3276600"/>
                  <a:ext cx="12192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114801" y="3028340"/>
                  <a:ext cx="1253749" cy="196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4191001" y="2799740"/>
                  <a:ext cx="1246126" cy="196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endCxn id="12" idx="1"/>
                </p:cNvCxnSpPr>
                <p:nvPr/>
              </p:nvCxnSpPr>
              <p:spPr>
                <a:xfrm flipV="1">
                  <a:off x="4343401" y="2475280"/>
                  <a:ext cx="1381946" cy="11552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4114800" y="3733800"/>
                  <a:ext cx="11430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4267201" y="4095140"/>
                  <a:ext cx="1101349" cy="958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4343401" y="4171340"/>
                  <a:ext cx="1025149" cy="14208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4114800" y="3124200"/>
                  <a:ext cx="11430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4114800" y="3581400"/>
                  <a:ext cx="11430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4114801" y="3790340"/>
                  <a:ext cx="1185171" cy="958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4191001" y="3942740"/>
                  <a:ext cx="1108971" cy="958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4297181" y="2723540"/>
                  <a:ext cx="1208523" cy="196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4511257" y="2342540"/>
                  <a:ext cx="1268754" cy="7620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4038600" y="3352800"/>
                  <a:ext cx="1261371" cy="6732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>
                <a:off x="3581400" y="2209800"/>
                <a:ext cx="838200" cy="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75"/>
            <p:cNvGrpSpPr/>
            <p:nvPr/>
          </p:nvGrpSpPr>
          <p:grpSpPr>
            <a:xfrm>
              <a:off x="3200400" y="4191000"/>
              <a:ext cx="1219200" cy="548978"/>
              <a:chOff x="3200400" y="4191000"/>
              <a:chExt cx="1219200" cy="548978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3200400" y="4191000"/>
                <a:ext cx="990600" cy="2286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3581400" y="4267200"/>
                <a:ext cx="685800" cy="3810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7" idx="4"/>
              </p:cNvCxnSpPr>
              <p:nvPr/>
            </p:nvCxnSpPr>
            <p:spPr>
              <a:xfrm flipV="1">
                <a:off x="3988144" y="4419600"/>
                <a:ext cx="355256" cy="32037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3429000" y="4191000"/>
                <a:ext cx="838200" cy="3810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3793760" y="4298430"/>
                <a:ext cx="533400" cy="3810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4267200" y="4495800"/>
                <a:ext cx="152400" cy="2286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oup 87"/>
          <p:cNvGrpSpPr/>
          <p:nvPr/>
        </p:nvGrpSpPr>
        <p:grpSpPr>
          <a:xfrm>
            <a:off x="4648200" y="2072390"/>
            <a:ext cx="2438400" cy="2728210"/>
            <a:chOff x="4648200" y="2072390"/>
            <a:chExt cx="2438400" cy="2728210"/>
          </a:xfrm>
        </p:grpSpPr>
        <p:grpSp>
          <p:nvGrpSpPr>
            <p:cNvPr id="11" name="Group 83"/>
            <p:cNvGrpSpPr/>
            <p:nvPr/>
          </p:nvGrpSpPr>
          <p:grpSpPr>
            <a:xfrm>
              <a:off x="4648200" y="2072390"/>
              <a:ext cx="2438400" cy="2728210"/>
              <a:chOff x="4648200" y="2072390"/>
              <a:chExt cx="2438400" cy="2728210"/>
            </a:xfrm>
          </p:grpSpPr>
          <p:grpSp>
            <p:nvGrpSpPr>
              <p:cNvPr id="14" name="Group 80"/>
              <p:cNvGrpSpPr/>
              <p:nvPr/>
            </p:nvGrpSpPr>
            <p:grpSpPr>
              <a:xfrm>
                <a:off x="4648200" y="2072390"/>
                <a:ext cx="2438400" cy="2728210"/>
                <a:chOff x="4648200" y="2072390"/>
                <a:chExt cx="2438400" cy="2728210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4724400" y="2209800"/>
                  <a:ext cx="16002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13" idx="2"/>
                </p:cNvCxnSpPr>
                <p:nvPr/>
              </p:nvCxnSpPr>
              <p:spPr>
                <a:xfrm flipV="1">
                  <a:off x="5029200" y="2489775"/>
                  <a:ext cx="1604963" cy="2482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5181600" y="26670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5334000" y="29718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7" idx="6"/>
                </p:cNvCxnSpPr>
                <p:nvPr/>
              </p:nvCxnSpPr>
              <p:spPr>
                <a:xfrm flipV="1">
                  <a:off x="5299971" y="3352800"/>
                  <a:ext cx="1786629" cy="6732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5257800" y="3733800"/>
                  <a:ext cx="18288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105400" y="4114800"/>
                  <a:ext cx="18288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7" idx="5"/>
                </p:cNvCxnSpPr>
                <p:nvPr/>
              </p:nvCxnSpPr>
              <p:spPr>
                <a:xfrm flipV="1">
                  <a:off x="4915745" y="4343400"/>
                  <a:ext cx="1866055" cy="1000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>
                  <a:endCxn id="12" idx="5"/>
                </p:cNvCxnSpPr>
                <p:nvPr/>
              </p:nvCxnSpPr>
              <p:spPr>
                <a:xfrm flipV="1">
                  <a:off x="4648200" y="4531375"/>
                  <a:ext cx="1996541" cy="4062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876800" y="4800600"/>
                  <a:ext cx="12954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105400" y="2072390"/>
                  <a:ext cx="8382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5334000" y="31242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5181600" y="28194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5257800" y="3581400"/>
                  <a:ext cx="18288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181600" y="4038600"/>
                  <a:ext cx="17526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999220" y="4267200"/>
                  <a:ext cx="18288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181600" y="3962400"/>
                  <a:ext cx="18288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3" name="Straight Connector 82"/>
              <p:cNvCxnSpPr/>
              <p:nvPr/>
            </p:nvCxnSpPr>
            <p:spPr>
              <a:xfrm flipV="1">
                <a:off x="4876800" y="2286000"/>
                <a:ext cx="1676400" cy="762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4724400" y="4648200"/>
              <a:ext cx="1676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4" name="Straight Arrow Connector 63"/>
          <p:cNvCxnSpPr/>
          <p:nvPr/>
        </p:nvCxnSpPr>
        <p:spPr>
          <a:xfrm>
            <a:off x="5410200" y="4343400"/>
            <a:ext cx="1295400" cy="1905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5562600" y="6073914"/>
            <a:ext cx="244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000" dirty="0" smtClean="0">
                <a:solidFill>
                  <a:srgbClr val="FF0000"/>
                </a:solidFill>
                <a:sym typeface="Symbol" pitchFamily="18" charset="2"/>
              </a:rPr>
              <a:t>  B </a:t>
            </a:r>
            <a:r>
              <a:rPr lang="en-US" altLang="en-US" sz="4000" dirty="0" smtClean="0">
                <a:solidFill>
                  <a:srgbClr val="FF0000"/>
                </a:solidFill>
                <a:sym typeface="Symbol"/>
              </a:rPr>
              <a:t>– A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10/14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03777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  <p:bldP spid="2" grpId="0"/>
      <p:bldP spid="5" grpId="0" animBg="1"/>
      <p:bldP spid="6" grpId="0"/>
      <p:bldP spid="7" grpId="0" animBg="1"/>
      <p:bldP spid="12" grpId="0" animBg="1"/>
      <p:bldP spid="16" grpId="0"/>
      <p:bldP spid="13" grpId="0"/>
      <p:bldP spid="113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41744"/>
            <a:ext cx="8915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just"/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In a class of 35 students, 17 have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taken mathematics, 10 have taken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mathematics but not physics. Find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the number of students who have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taken both mathematics and physics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and the number of students who have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taken physics but not mathematics,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if it is given that each student has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taken either mathematics or physics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dirty="0" smtClean="0">
                <a:latin typeface="Times New Roman" pitchFamily="18" charset="0"/>
                <a:cs typeface="Times New Roman" pitchFamily="18" charset="0"/>
              </a:rPr>
              <a:t>or both.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11/14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600" dirty="0" smtClean="0">
                <a:solidFill>
                  <a:srgbClr val="2C2CB0"/>
                </a:solidFill>
              </a:rPr>
              <a:t>Solution </a:t>
            </a:r>
            <a:endParaRPr lang="en-GB" sz="6600" dirty="0" smtClean="0">
              <a:solidFill>
                <a:srgbClr val="2C2CB0"/>
              </a:solidFill>
            </a:endParaRPr>
          </a:p>
        </p:txBody>
      </p:sp>
      <p:pic>
        <p:nvPicPr>
          <p:cNvPr id="263186" name="Picture 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066800"/>
            <a:ext cx="441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58400" name="Object 0"/>
          <p:cNvGraphicFramePr>
            <a:graphicFrameLocks noChangeAspect="1"/>
          </p:cNvGraphicFramePr>
          <p:nvPr/>
        </p:nvGraphicFramePr>
        <p:xfrm>
          <a:off x="914400" y="4343400"/>
          <a:ext cx="6324600" cy="609600"/>
        </p:xfrm>
        <a:graphic>
          <a:graphicData uri="http://schemas.openxmlformats.org/presentationml/2006/ole">
            <p:oleObj spid="_x0000_s1029" name="Equation" r:id="rId4" imgW="2057400" imgH="177800" progId="">
              <p:embed/>
            </p:oleObj>
          </a:graphicData>
        </a:graphic>
      </p:graphicFrame>
      <p:sp>
        <p:nvSpPr>
          <p:cNvPr id="263188" name="Rectangle 20"/>
          <p:cNvSpPr>
            <a:spLocks noChangeArrowheads="1"/>
          </p:cNvSpPr>
          <p:nvPr/>
        </p:nvSpPr>
        <p:spPr bwMode="auto">
          <a:xfrm>
            <a:off x="1828800" y="4953000"/>
            <a:ext cx="56477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0" dirty="0">
                <a:solidFill>
                  <a:srgbClr val="000000"/>
                </a:solidFill>
              </a:rPr>
              <a:t>n(M) = a + b = 17		...(ii</a:t>
            </a:r>
            <a:r>
              <a:rPr lang="en-GB" sz="3200" b="0" dirty="0" smtClean="0">
                <a:solidFill>
                  <a:srgbClr val="000000"/>
                </a:solidFill>
              </a:rPr>
              <a:t>)</a:t>
            </a:r>
            <a:r>
              <a:rPr lang="en-US" sz="3200" b="0" dirty="0">
                <a:solidFill>
                  <a:srgbClr val="000000"/>
                </a:solidFill>
              </a:rPr>
              <a:t/>
            </a:r>
            <a:br>
              <a:rPr lang="en-US" sz="3200" b="0" dirty="0">
                <a:solidFill>
                  <a:srgbClr val="000000"/>
                </a:solidFill>
              </a:rPr>
            </a:br>
            <a:endParaRPr lang="en-US" sz="3200" b="0" dirty="0">
              <a:solidFill>
                <a:srgbClr val="000000"/>
              </a:solidFill>
            </a:endParaRPr>
          </a:p>
          <a:p>
            <a:r>
              <a:rPr lang="en-GB" sz="3200" b="0" dirty="0">
                <a:solidFill>
                  <a:srgbClr val="000000"/>
                </a:solidFill>
              </a:rPr>
              <a:t>n(M – P) = a = 10		...(iii)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12/14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2C2CB0"/>
                </a:solidFill>
              </a:rPr>
              <a:t>Solution contd..</a:t>
            </a:r>
            <a:endParaRPr lang="en-GB" dirty="0" smtClean="0">
              <a:solidFill>
                <a:srgbClr val="2C2CB0"/>
              </a:solidFill>
            </a:endParaRPr>
          </a:p>
        </p:txBody>
      </p:sp>
      <p:sp>
        <p:nvSpPr>
          <p:cNvPr id="264200" name="Rectangle 8"/>
          <p:cNvSpPr>
            <a:spLocks noChangeArrowheads="1"/>
          </p:cNvSpPr>
          <p:nvPr/>
        </p:nvSpPr>
        <p:spPr bwMode="auto">
          <a:xfrm>
            <a:off x="398463" y="984250"/>
            <a:ext cx="41551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0" dirty="0">
                <a:solidFill>
                  <a:srgbClr val="000000"/>
                </a:solidFill>
              </a:rPr>
              <a:t>We want to find b and c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57200" y="1517649"/>
            <a:ext cx="5586413" cy="1384300"/>
            <a:chOff x="288" y="956"/>
            <a:chExt cx="3519" cy="872"/>
          </a:xfrm>
        </p:grpSpPr>
        <p:sp>
          <p:nvSpPr>
            <p:cNvPr id="54283" name="Rectangle 9"/>
            <p:cNvSpPr>
              <a:spLocks noChangeArrowheads="1"/>
            </p:cNvSpPr>
            <p:nvPr/>
          </p:nvSpPr>
          <p:spPr bwMode="auto">
            <a:xfrm>
              <a:off x="288" y="956"/>
              <a:ext cx="3519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="0" dirty="0">
                  <a:solidFill>
                    <a:schemeClr val="tx1"/>
                  </a:solidFill>
                </a:rPr>
                <a:t>From (ii) and (iii),</a:t>
              </a:r>
              <a:r>
                <a:rPr lang="en-US" sz="2800" b="0" dirty="0">
                  <a:solidFill>
                    <a:schemeClr val="tx1"/>
                  </a:solidFill>
                </a:rPr>
                <a:t/>
              </a:r>
              <a:br>
                <a:rPr lang="en-US" sz="2800" b="0" dirty="0">
                  <a:solidFill>
                    <a:schemeClr val="tx1"/>
                  </a:solidFill>
                </a:rPr>
              </a:br>
              <a:r>
                <a:rPr lang="en-GB" sz="2800" b="0" dirty="0">
                  <a:solidFill>
                    <a:schemeClr val="tx1"/>
                  </a:solidFill>
                </a:rPr>
                <a:t>b = 17 – 10 = 7 </a:t>
              </a:r>
              <a:r>
                <a:rPr lang="en-US" sz="2800" b="0" dirty="0">
                  <a:solidFill>
                    <a:schemeClr val="tx1"/>
                  </a:solidFill>
                </a:rPr>
                <a:t>    </a:t>
              </a:r>
              <a:r>
                <a:rPr lang="en-GB" sz="2800" b="0" dirty="0">
                  <a:solidFill>
                    <a:schemeClr val="tx1"/>
                  </a:solidFill>
                </a:rPr>
                <a:t> 7 students have</a:t>
              </a:r>
              <a:r>
                <a:rPr lang="en-US" sz="2800" b="0" dirty="0">
                  <a:solidFill>
                    <a:schemeClr val="tx1"/>
                  </a:solidFill>
                </a:rPr>
                <a:t/>
              </a:r>
              <a:br>
                <a:rPr lang="en-US" sz="2800" b="0" dirty="0">
                  <a:solidFill>
                    <a:schemeClr val="tx1"/>
                  </a:solidFill>
                </a:rPr>
              </a:br>
              <a:r>
                <a:rPr lang="en-GB" sz="2800" b="0" dirty="0">
                  <a:solidFill>
                    <a:schemeClr val="tx1"/>
                  </a:solidFill>
                </a:rPr>
                <a:t>taken both physics and mathematics.</a:t>
              </a:r>
            </a:p>
          </p:txBody>
        </p:sp>
        <p:graphicFrame>
          <p:nvGraphicFramePr>
            <p:cNvPr id="54275" name="Object 1"/>
            <p:cNvGraphicFramePr>
              <a:graphicFrameLocks noChangeAspect="1"/>
            </p:cNvGraphicFramePr>
            <p:nvPr/>
          </p:nvGraphicFramePr>
          <p:xfrm>
            <a:off x="1728" y="1296"/>
            <a:ext cx="288" cy="240"/>
          </p:xfrm>
          <a:graphic>
            <a:graphicData uri="http://schemas.openxmlformats.org/presentationml/2006/ole">
              <p:oleObj spid="_x0000_s2056" name="Equation" r:id="rId3" imgW="152202" imgH="126835" progId="">
                <p:embed/>
              </p:oleObj>
            </a:graphicData>
          </a:graphic>
        </p:graphicFrame>
      </p:grpSp>
      <p:sp>
        <p:nvSpPr>
          <p:cNvPr id="264205" name="Rectangle 13"/>
          <p:cNvSpPr>
            <a:spLocks noChangeArrowheads="1"/>
          </p:cNvSpPr>
          <p:nvPr/>
        </p:nvSpPr>
        <p:spPr bwMode="auto">
          <a:xfrm>
            <a:off x="457200" y="2925763"/>
            <a:ext cx="35932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0" dirty="0">
                <a:solidFill>
                  <a:srgbClr val="000000"/>
                </a:solidFill>
              </a:rPr>
              <a:t>From (</a:t>
            </a:r>
            <a:r>
              <a:rPr lang="en-GB" sz="2800" b="0" dirty="0" err="1">
                <a:solidFill>
                  <a:srgbClr val="000000"/>
                </a:solidFill>
              </a:rPr>
              <a:t>i</a:t>
            </a:r>
            <a:r>
              <a:rPr lang="en-GB" sz="2800" b="0" dirty="0">
                <a:solidFill>
                  <a:srgbClr val="000000"/>
                </a:solidFill>
              </a:rPr>
              <a:t>), 10 + 7 + c = 35</a:t>
            </a:r>
          </a:p>
        </p:txBody>
      </p:sp>
      <p:sp>
        <p:nvSpPr>
          <p:cNvPr id="264206" name="Rectangle 14"/>
          <p:cNvSpPr>
            <a:spLocks noChangeArrowheads="1"/>
          </p:cNvSpPr>
          <p:nvPr/>
        </p:nvSpPr>
        <p:spPr bwMode="auto">
          <a:xfrm>
            <a:off x="1676400" y="3382963"/>
            <a:ext cx="2743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="0" dirty="0">
                <a:solidFill>
                  <a:srgbClr val="000000"/>
                </a:solidFill>
              </a:rPr>
              <a:t>c = 35 – 17 = 18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457200" y="4068761"/>
            <a:ext cx="8261351" cy="523874"/>
            <a:chOff x="336" y="2531"/>
            <a:chExt cx="5204" cy="330"/>
          </a:xfrm>
        </p:grpSpPr>
        <p:graphicFrame>
          <p:nvGraphicFramePr>
            <p:cNvPr id="54274" name="Object 0"/>
            <p:cNvGraphicFramePr>
              <a:graphicFrameLocks noChangeAspect="1"/>
            </p:cNvGraphicFramePr>
            <p:nvPr/>
          </p:nvGraphicFramePr>
          <p:xfrm>
            <a:off x="336" y="2608"/>
            <a:ext cx="288" cy="240"/>
          </p:xfrm>
          <a:graphic>
            <a:graphicData uri="http://schemas.openxmlformats.org/presentationml/2006/ole">
              <p:oleObj spid="_x0000_s2057" name="Equation" r:id="rId4" imgW="152202" imgH="126835" progId="">
                <p:embed/>
              </p:oleObj>
            </a:graphicData>
          </a:graphic>
        </p:graphicFrame>
        <p:sp>
          <p:nvSpPr>
            <p:cNvPr id="54282" name="Rectangle 16"/>
            <p:cNvSpPr>
              <a:spLocks noChangeArrowheads="1"/>
            </p:cNvSpPr>
            <p:nvPr/>
          </p:nvSpPr>
          <p:spPr bwMode="auto">
            <a:xfrm>
              <a:off x="558" y="2531"/>
              <a:ext cx="498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="0">
                  <a:solidFill>
                    <a:srgbClr val="000000"/>
                  </a:solidFill>
                </a:rPr>
                <a:t>18 students have taken physics but not mathematics.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13/14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264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00" grpId="0" autoUpdateAnimBg="0"/>
      <p:bldP spid="264205" grpId="0" autoUpdateAnimBg="0"/>
      <p:bldP spid="26420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3730" y="997089"/>
            <a:ext cx="9035320" cy="34163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Q. Using Venn diagram prove that</a:t>
            </a:r>
          </a:p>
          <a:p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alt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(A⋃B)’=A’⋂B’</a:t>
            </a:r>
          </a:p>
          <a:p>
            <a:r>
              <a:rPr lang="en-US" altLang="en-US" sz="3600" dirty="0" smtClean="0">
                <a:latin typeface="Times New Roman" pitchFamily="18" charset="0"/>
                <a:cs typeface="Times New Roman" pitchFamily="18" charset="0"/>
              </a:rPr>
              <a:t>	(ii)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(A ⋂ B)’=A’ ⋃ B’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(iii) A-(B⋂C)=(A-B)⋃(A-C)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(iv) A-(B⋃C)=(A-B)⋂(A-C)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	(v) (A-B)=A⋂B’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2800521" y="6727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Assignment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14/14</a:t>
            </a:r>
            <a:endParaRPr lang="en-US" sz="2000" b="1" dirty="0"/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76200" y="4473476"/>
            <a:ext cx="9067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0" dirty="0" err="1" smtClean="0">
                <a:latin typeface="Times New Roman" pitchFamily="18" charset="0"/>
                <a:cs typeface="Times New Roman" pitchFamily="18" charset="0"/>
              </a:rPr>
              <a:t>Q.If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0" dirty="0">
                <a:latin typeface="Times New Roman" pitchFamily="18" charset="0"/>
                <a:cs typeface="Times New Roman" pitchFamily="18" charset="0"/>
              </a:rPr>
              <a:t>A and B be the two sets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containing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GB" sz="3600" b="0" dirty="0">
                <a:latin typeface="Times New Roman" pitchFamily="18" charset="0"/>
                <a:cs typeface="Times New Roman" pitchFamily="18" charset="0"/>
              </a:rPr>
              <a:t>and 6 elements respectively,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GB" sz="3600" b="0" dirty="0">
                <a:latin typeface="Times New Roman" pitchFamily="18" charset="0"/>
                <a:cs typeface="Times New Roman" pitchFamily="18" charset="0"/>
              </a:rPr>
              <a:t>be the minimum and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number </a:t>
            </a:r>
            <a:r>
              <a:rPr lang="en-GB" sz="3600" b="0" dirty="0">
                <a:latin typeface="Times New Roman" pitchFamily="18" charset="0"/>
                <a:cs typeface="Times New Roman" pitchFamily="18" charset="0"/>
              </a:rPr>
              <a:t>of elements 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in A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 B</a:t>
            </a:r>
            <a:r>
              <a:rPr lang="en-GB" sz="3600" b="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GB" sz="36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304800"/>
            <a:ext cx="8381999" cy="66479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>
              <a:buFont typeface="Arial" pitchFamily="34" charset="0"/>
              <a:buChar char="•"/>
            </a:pP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DEFINITION</a:t>
            </a:r>
          </a:p>
          <a:p>
            <a:pPr>
              <a:buFont typeface="Arial" pitchFamily="34" charset="0"/>
              <a:buChar char="•"/>
            </a:pP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REPRESENTATION OF SETS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OPERATIONS ON 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SETS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</a:p>
          <a:p>
            <a:pPr>
              <a:buFont typeface="Arial" pitchFamily="34" charset="0"/>
              <a:buChar char="•"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ASSIGNMENT</a:t>
            </a:r>
          </a:p>
          <a:p>
            <a:endParaRPr lang="en-US" sz="4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2/14</a:t>
            </a:r>
            <a:endParaRPr lang="en-US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915400" cy="609600"/>
          </a:xfrm>
          <a:solidFill>
            <a:srgbClr val="FFFF00"/>
          </a:solidFill>
          <a:ln>
            <a:noFill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Universal sets and Venn Diagrams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33700" y="4387850"/>
            <a:ext cx="3314700" cy="2012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24600" y="4267200"/>
            <a:ext cx="344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3805238" y="4849812"/>
            <a:ext cx="1300162" cy="11699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48200" y="4572000"/>
            <a:ext cx="344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dirty="0"/>
              <a:t>A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1865055"/>
            <a:ext cx="91440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3200" u="sng" dirty="0"/>
              <a:t>Venn Diagram</a:t>
            </a:r>
            <a:r>
              <a:rPr lang="en-US" altLang="en-US" sz="3200" dirty="0"/>
              <a:t>: </a:t>
            </a:r>
            <a:r>
              <a:rPr lang="en-US" altLang="en-US" sz="3200" dirty="0" smtClean="0"/>
              <a:t>Venn diagram is pictorial representation of sets. This diagram consists of  rectangles and closed curves usually circles . The universal set is represented by rectangles and its subsets by circles.</a:t>
            </a:r>
            <a:endParaRPr lang="en-US" altLang="en-US" sz="32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9525" y="685800"/>
            <a:ext cx="9144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3600" u="sng" dirty="0">
                <a:solidFill>
                  <a:srgbClr val="FF0000"/>
                </a:solidFill>
              </a:rPr>
              <a:t>Universal set</a:t>
            </a:r>
            <a:r>
              <a:rPr lang="en-US" altLang="en-US" sz="3600" dirty="0">
                <a:solidFill>
                  <a:srgbClr val="FF0000"/>
                </a:solidFill>
              </a:rPr>
              <a:t>: </a:t>
            </a:r>
            <a:r>
              <a:rPr lang="en-US" altLang="en-US" sz="3600" dirty="0" smtClean="0">
                <a:solidFill>
                  <a:srgbClr val="FF0000"/>
                </a:solidFill>
              </a:rPr>
              <a:t>The </a:t>
            </a:r>
            <a:r>
              <a:rPr lang="en-US" altLang="en-US" sz="3600" dirty="0">
                <a:solidFill>
                  <a:srgbClr val="FF0000"/>
                </a:solidFill>
              </a:rPr>
              <a:t>set that contains every object of interest in the universe.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71628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6" grpId="0"/>
      <p:bldP spid="18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277880" y="3048000"/>
            <a:ext cx="5257800" cy="33528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3048000"/>
            <a:ext cx="5257800" cy="3352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70889" y="3933641"/>
            <a:ext cx="2062326" cy="194874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52400"/>
            <a:ext cx="8534400" cy="609600"/>
          </a:xfrm>
          <a:solidFill>
            <a:srgbClr val="FFFF00"/>
          </a:solidFill>
          <a:ln>
            <a:noFill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Complement of a set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9525" y="914400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3600" u="sng" dirty="0">
                <a:solidFill>
                  <a:srgbClr val="7030A0"/>
                </a:solidFill>
              </a:rPr>
              <a:t>Complement of a Set</a:t>
            </a:r>
            <a:r>
              <a:rPr lang="en-US" altLang="en-US" sz="3600" dirty="0">
                <a:solidFill>
                  <a:srgbClr val="7030A0"/>
                </a:solidFill>
              </a:rPr>
              <a:t>: A set of </a:t>
            </a:r>
            <a:r>
              <a:rPr lang="en-US" altLang="en-US" sz="3600" dirty="0" smtClean="0">
                <a:solidFill>
                  <a:srgbClr val="7030A0"/>
                </a:solidFill>
              </a:rPr>
              <a:t>elements </a:t>
            </a:r>
            <a:r>
              <a:rPr lang="en-US" altLang="en-US" sz="3600" dirty="0">
                <a:solidFill>
                  <a:srgbClr val="7030A0"/>
                </a:solidFill>
              </a:rPr>
              <a:t>of the universal set that are not an element of a set inside the universal set.  Notation: A</a:t>
            </a:r>
            <a:r>
              <a:rPr lang="en-US" altLang="en-US" sz="3600" dirty="0" smtClean="0">
                <a:solidFill>
                  <a:srgbClr val="7030A0"/>
                </a:solidFill>
                <a:sym typeface="Symbol" pitchFamily="18" charset="2"/>
              </a:rPr>
              <a:t> or A</a:t>
            </a:r>
            <a:r>
              <a:rPr lang="en-US" altLang="en-US" sz="3600" baseline="30000" dirty="0" smtClean="0">
                <a:solidFill>
                  <a:srgbClr val="7030A0"/>
                </a:solidFill>
                <a:sym typeface="Symbol" pitchFamily="18" charset="2"/>
              </a:rPr>
              <a:t>c</a:t>
            </a:r>
            <a:endParaRPr lang="en-US" alt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572530" y="282065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3570889" y="3912881"/>
            <a:ext cx="2062326" cy="194874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06571" y="4414690"/>
            <a:ext cx="5464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38600" y="3276600"/>
            <a:ext cx="12011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chemeClr val="bg1"/>
                </a:solidFill>
              </a:rPr>
              <a:t>A</a:t>
            </a:r>
            <a:r>
              <a:rPr lang="en-US" altLang="en-US" sz="2800" b="1" dirty="0">
                <a:solidFill>
                  <a:schemeClr val="bg1"/>
                </a:solidFill>
                <a:sym typeface="Symbol" pitchFamily="18" charset="2"/>
              </a:rPr>
              <a:t>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71628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5" grpId="0" animBg="1"/>
      <p:bldP spid="12" grpId="0" animBg="1"/>
      <p:bldP spid="12" grpId="1" animBg="1"/>
      <p:bldP spid="3" grpId="0"/>
      <p:bldP spid="6" grpId="0"/>
      <p:bldP spid="7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800"/>
            <a:ext cx="2819400" cy="281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0"/>
            <a:ext cx="7010400" cy="609600"/>
          </a:xfrm>
          <a:solidFill>
            <a:srgbClr val="FFFF00"/>
          </a:solidFill>
          <a:ln>
            <a:noFill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Subsets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400" y="91440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533400" y="2057400"/>
            <a:ext cx="2286000" cy="2286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06571" y="4414690"/>
            <a:ext cx="5464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1066800" y="2590800"/>
            <a:ext cx="14478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B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0" y="1828800"/>
            <a:ext cx="966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 smtClean="0"/>
              <a:t>A</a:t>
            </a:r>
            <a:endParaRPr lang="en-US" alt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352800" y="1752600"/>
            <a:ext cx="2819400" cy="281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86249" y="1752600"/>
            <a:ext cx="966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 smtClean="0"/>
              <a:t>A</a:t>
            </a:r>
            <a:endParaRPr lang="en-US" altLang="en-US" sz="3200" dirty="0"/>
          </a:p>
        </p:txBody>
      </p:sp>
      <p:sp>
        <p:nvSpPr>
          <p:cNvPr id="19" name="Oval 18"/>
          <p:cNvSpPr/>
          <p:nvPr/>
        </p:nvSpPr>
        <p:spPr>
          <a:xfrm>
            <a:off x="3429000" y="1981200"/>
            <a:ext cx="2286000" cy="2286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72151" y="2895600"/>
            <a:ext cx="1447800" cy="14478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B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8400" y="1752600"/>
            <a:ext cx="2819400" cy="281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/>
          </a:p>
        </p:txBody>
      </p:sp>
      <p:sp>
        <p:nvSpPr>
          <p:cNvPr id="23" name="Oval 22"/>
          <p:cNvSpPr/>
          <p:nvPr/>
        </p:nvSpPr>
        <p:spPr>
          <a:xfrm>
            <a:off x="6400800" y="3048000"/>
            <a:ext cx="1271751" cy="1295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/>
          </a:p>
        </p:txBody>
      </p:sp>
      <p:sp>
        <p:nvSpPr>
          <p:cNvPr id="24" name="Oval 23"/>
          <p:cNvSpPr/>
          <p:nvPr/>
        </p:nvSpPr>
        <p:spPr>
          <a:xfrm>
            <a:off x="7772399" y="2209800"/>
            <a:ext cx="1066801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B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29249" y="2590800"/>
            <a:ext cx="966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A</a:t>
            </a:r>
            <a:endParaRPr lang="en-US" alt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838200" y="4953000"/>
            <a:ext cx="1828800" cy="838200"/>
            <a:chOff x="838200" y="4953000"/>
            <a:chExt cx="1828800" cy="838200"/>
          </a:xfrm>
        </p:grpSpPr>
        <p:cxnSp>
          <p:nvCxnSpPr>
            <p:cNvPr id="27" name="Straight Connector 26"/>
            <p:cNvCxnSpPr/>
            <p:nvPr/>
          </p:nvCxnSpPr>
          <p:spPr>
            <a:xfrm flipV="1">
              <a:off x="1143000" y="4953000"/>
              <a:ext cx="1524000" cy="8382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38200" y="5334000"/>
              <a:ext cx="304800" cy="45720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4267200" y="4343400"/>
            <a:ext cx="114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×</a:t>
            </a:r>
            <a:endParaRPr lang="en-US" sz="13800" dirty="0"/>
          </a:p>
        </p:txBody>
      </p:sp>
      <p:sp>
        <p:nvSpPr>
          <p:cNvPr id="32" name="TextBox 31"/>
          <p:cNvSpPr txBox="1"/>
          <p:nvPr/>
        </p:nvSpPr>
        <p:spPr>
          <a:xfrm>
            <a:off x="7315200" y="4267200"/>
            <a:ext cx="114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×</a:t>
            </a:r>
            <a:endParaRPr lang="en-US" sz="13800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38649" y="106680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405649" y="106680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2000" y="49530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is B</a:t>
            </a:r>
            <a:r>
              <a:rPr lang="en-US" sz="3600" dirty="0" smtClean="0">
                <a:sym typeface="Symbol"/>
              </a:rPr>
              <a:t>A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41910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is A</a:t>
            </a:r>
            <a:r>
              <a:rPr lang="en-US" sz="3600" dirty="0" smtClean="0">
                <a:sym typeface="Symbol"/>
              </a:rPr>
              <a:t>B</a:t>
            </a:r>
            <a:endParaRPr lang="en-US" sz="36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6600" y="4648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is A</a:t>
            </a:r>
            <a:r>
              <a:rPr lang="en-US" sz="3600" dirty="0" smtClean="0">
                <a:sym typeface="Symbol"/>
              </a:rPr>
              <a:t>B</a:t>
            </a:r>
            <a:endParaRPr lang="en-US" sz="3600" dirty="0"/>
          </a:p>
        </p:txBody>
      </p:sp>
      <p:sp>
        <p:nvSpPr>
          <p:cNvPr id="36" name="TextBox 35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71628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4" grpId="0" animBg="1"/>
      <p:bldP spid="15" grpId="0"/>
      <p:bldP spid="18" grpId="0" animBg="1"/>
      <p:bldP spid="21" grpId="0"/>
      <p:bldP spid="19" grpId="0" animBg="1"/>
      <p:bldP spid="20" grpId="0" animBg="1"/>
      <p:bldP spid="22" grpId="0" animBg="1"/>
      <p:bldP spid="23" grpId="0" animBg="1"/>
      <p:bldP spid="24" grpId="0" animBg="1"/>
      <p:bldP spid="25" grpId="0"/>
      <p:bldP spid="31" grpId="0"/>
      <p:bldP spid="32" grpId="0"/>
      <p:bldP spid="26" grpId="0"/>
      <p:bldP spid="28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828800"/>
            <a:ext cx="2819400" cy="281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7620000" cy="609600"/>
          </a:xfrm>
          <a:solidFill>
            <a:srgbClr val="FFFF00"/>
          </a:solidFill>
          <a:ln>
            <a:noFill/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Union of sets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38400" y="91440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533400" y="2057400"/>
            <a:ext cx="2286000" cy="22860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406571" y="4414690"/>
            <a:ext cx="5464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14" name="Oval 13"/>
          <p:cNvSpPr/>
          <p:nvPr/>
        </p:nvSpPr>
        <p:spPr>
          <a:xfrm>
            <a:off x="1066800" y="2590800"/>
            <a:ext cx="14478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>
                <a:solidFill>
                  <a:srgbClr val="FF0000"/>
                </a:solidFill>
              </a:rPr>
              <a:t>B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286000" y="1828800"/>
            <a:ext cx="966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 smtClean="0"/>
              <a:t>A</a:t>
            </a:r>
            <a:endParaRPr lang="en-US" alt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3352800" y="1752600"/>
            <a:ext cx="2819400" cy="281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86249" y="1752600"/>
            <a:ext cx="9669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 smtClean="0"/>
              <a:t>A</a:t>
            </a:r>
            <a:endParaRPr lang="en-US" altLang="en-US" sz="3200" dirty="0"/>
          </a:p>
        </p:txBody>
      </p:sp>
      <p:sp>
        <p:nvSpPr>
          <p:cNvPr id="19" name="Oval 18"/>
          <p:cNvSpPr/>
          <p:nvPr/>
        </p:nvSpPr>
        <p:spPr>
          <a:xfrm>
            <a:off x="3429000" y="1981200"/>
            <a:ext cx="2286000" cy="2286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72151" y="2895600"/>
            <a:ext cx="1447800" cy="1447800"/>
          </a:xfrm>
          <a:prstGeom prst="ellips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B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248400" y="1752600"/>
            <a:ext cx="2819400" cy="2819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/>
          </a:p>
        </p:txBody>
      </p:sp>
      <p:sp>
        <p:nvSpPr>
          <p:cNvPr id="23" name="Oval 22"/>
          <p:cNvSpPr/>
          <p:nvPr/>
        </p:nvSpPr>
        <p:spPr>
          <a:xfrm>
            <a:off x="6400800" y="3048000"/>
            <a:ext cx="1271751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/>
          </a:p>
        </p:txBody>
      </p:sp>
      <p:sp>
        <p:nvSpPr>
          <p:cNvPr id="24" name="Oval 23"/>
          <p:cNvSpPr/>
          <p:nvPr/>
        </p:nvSpPr>
        <p:spPr>
          <a:xfrm>
            <a:off x="7772399" y="2209800"/>
            <a:ext cx="1066801" cy="1143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 smtClean="0">
                <a:solidFill>
                  <a:srgbClr val="FF0000"/>
                </a:solidFill>
              </a:rPr>
              <a:t>B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29249" y="2590800"/>
            <a:ext cx="9669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A</a:t>
            </a:r>
            <a:endParaRPr lang="en-US" altLang="en-US" dirty="0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738649" y="106680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8405649" y="1066800"/>
            <a:ext cx="966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30" name="Oval 29"/>
          <p:cNvSpPr/>
          <p:nvPr/>
        </p:nvSpPr>
        <p:spPr>
          <a:xfrm>
            <a:off x="533400" y="2057400"/>
            <a:ext cx="2286000" cy="22860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</a:rPr>
              <a:t>A</a:t>
            </a:r>
            <a:r>
              <a:rPr lang="en-US" sz="5400" b="1" dirty="0" smtClean="0">
                <a:solidFill>
                  <a:srgbClr val="FF0000"/>
                </a:solidFill>
                <a:sym typeface="Symbol"/>
              </a:rPr>
              <a:t>B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6400800" y="3048000"/>
            <a:ext cx="1271751" cy="12954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/>
          </a:p>
        </p:txBody>
      </p:sp>
      <p:sp>
        <p:nvSpPr>
          <p:cNvPr id="37" name="Oval 36"/>
          <p:cNvSpPr/>
          <p:nvPr/>
        </p:nvSpPr>
        <p:spPr>
          <a:xfrm>
            <a:off x="7772400" y="2196060"/>
            <a:ext cx="1066801" cy="114300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400" dirty="0">
              <a:solidFill>
                <a:srgbClr val="FF0000"/>
              </a:solidFill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7010400" y="3200400"/>
            <a:ext cx="1524000" cy="2598241"/>
            <a:chOff x="7010400" y="3200400"/>
            <a:chExt cx="1524000" cy="2598241"/>
          </a:xfrm>
        </p:grpSpPr>
        <p:sp>
          <p:nvSpPr>
            <p:cNvPr id="38" name="TextBox 37"/>
            <p:cNvSpPr txBox="1"/>
            <p:nvPr/>
          </p:nvSpPr>
          <p:spPr>
            <a:xfrm>
              <a:off x="7010400" y="5029200"/>
              <a:ext cx="1524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/>
                <a:t>A</a:t>
              </a:r>
              <a:r>
                <a:rPr lang="en-US" sz="4000" b="1" dirty="0" smtClean="0">
                  <a:sym typeface="Symbol"/>
                </a:rPr>
                <a:t>B</a:t>
              </a:r>
              <a:endParaRPr lang="en-US" sz="4000" b="1" dirty="0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>
              <a:off x="7315200" y="4114800"/>
              <a:ext cx="381000" cy="1066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7772400" y="3200400"/>
              <a:ext cx="685800" cy="19812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4038600" y="4114800"/>
            <a:ext cx="1524000" cy="1683841"/>
            <a:chOff x="7010400" y="4114800"/>
            <a:chExt cx="1524000" cy="1683841"/>
          </a:xfrm>
        </p:grpSpPr>
        <p:sp>
          <p:nvSpPr>
            <p:cNvPr id="68" name="TextBox 67"/>
            <p:cNvSpPr txBox="1"/>
            <p:nvPr/>
          </p:nvSpPr>
          <p:spPr>
            <a:xfrm>
              <a:off x="7010400" y="5029200"/>
              <a:ext cx="15240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smtClean="0"/>
                <a:t>A</a:t>
              </a:r>
              <a:r>
                <a:rPr lang="en-US" sz="4000" b="1" dirty="0" smtClean="0">
                  <a:sym typeface="Symbol"/>
                </a:rPr>
                <a:t>B</a:t>
              </a:r>
              <a:endParaRPr lang="en-US" sz="4000" b="1" dirty="0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>
              <a:off x="7315200" y="4114800"/>
              <a:ext cx="381000" cy="1066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flipH="1">
              <a:off x="7772400" y="4191000"/>
              <a:ext cx="533400" cy="9906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3429000" y="1981200"/>
            <a:ext cx="2484620" cy="2362200"/>
            <a:chOff x="3429000" y="1981200"/>
            <a:chExt cx="2484620" cy="2362200"/>
          </a:xfrm>
        </p:grpSpPr>
        <p:grpSp>
          <p:nvGrpSpPr>
            <p:cNvPr id="76" name="Group 75"/>
            <p:cNvGrpSpPr/>
            <p:nvPr/>
          </p:nvGrpSpPr>
          <p:grpSpPr>
            <a:xfrm>
              <a:off x="3429000" y="1981200"/>
              <a:ext cx="2484620" cy="2362200"/>
              <a:chOff x="3429000" y="1981200"/>
              <a:chExt cx="2484620" cy="2362200"/>
            </a:xfrm>
          </p:grpSpPr>
          <p:grpSp>
            <p:nvGrpSpPr>
              <p:cNvPr id="66" name="Group 65"/>
              <p:cNvGrpSpPr/>
              <p:nvPr/>
            </p:nvGrpSpPr>
            <p:grpSpPr>
              <a:xfrm>
                <a:off x="3429000" y="1981200"/>
                <a:ext cx="2484620" cy="2362200"/>
                <a:chOff x="3429000" y="1981200"/>
                <a:chExt cx="2484620" cy="2362200"/>
              </a:xfrm>
            </p:grpSpPr>
            <p:cxnSp>
              <p:nvCxnSpPr>
                <p:cNvPr id="45" name="Straight Connector 44"/>
                <p:cNvCxnSpPr>
                  <a:stCxn id="19" idx="1"/>
                  <a:endCxn id="20" idx="5"/>
                </p:cNvCxnSpPr>
                <p:nvPr/>
              </p:nvCxnSpPr>
              <p:spPr>
                <a:xfrm>
                  <a:off x="3763777" y="2315977"/>
                  <a:ext cx="1944148" cy="1815398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4038600" y="2133600"/>
                  <a:ext cx="1828800" cy="17526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4313420" y="2026170"/>
                  <a:ext cx="1600200" cy="15240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>
                  <a:off x="3581400" y="2590800"/>
                  <a:ext cx="1905000" cy="16764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>
                  <a:endCxn id="20" idx="4"/>
                </p:cNvCxnSpPr>
                <p:nvPr/>
              </p:nvCxnSpPr>
              <p:spPr>
                <a:xfrm>
                  <a:off x="3429000" y="2895600"/>
                  <a:ext cx="1767051" cy="14478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>
                  <a:stCxn id="19" idx="2"/>
                </p:cNvCxnSpPr>
                <p:nvPr/>
              </p:nvCxnSpPr>
              <p:spPr>
                <a:xfrm>
                  <a:off x="3429000" y="3124200"/>
                  <a:ext cx="1295400" cy="10668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>
                  <a:endCxn id="19" idx="4"/>
                </p:cNvCxnSpPr>
                <p:nvPr/>
              </p:nvCxnSpPr>
              <p:spPr>
                <a:xfrm>
                  <a:off x="3505200" y="3505200"/>
                  <a:ext cx="1066800" cy="7620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>
                  <a:stCxn id="19" idx="0"/>
                </p:cNvCxnSpPr>
                <p:nvPr/>
              </p:nvCxnSpPr>
              <p:spPr>
                <a:xfrm>
                  <a:off x="4572000" y="1981200"/>
                  <a:ext cx="1143000" cy="9906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4967990" y="2072390"/>
                  <a:ext cx="609600" cy="533400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3" name="Straight Connector 72"/>
              <p:cNvCxnSpPr/>
              <p:nvPr/>
            </p:nvCxnSpPr>
            <p:spPr>
              <a:xfrm>
                <a:off x="3657600" y="2438400"/>
                <a:ext cx="1981200" cy="17526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3917430" y="2209800"/>
                <a:ext cx="1905000" cy="18288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>
              <a:off x="3505200" y="2057400"/>
              <a:ext cx="2362200" cy="2209800"/>
              <a:chOff x="3505200" y="2057400"/>
              <a:chExt cx="2362200" cy="2209800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>
                <a:off x="3505200" y="2743200"/>
                <a:ext cx="1828800" cy="15240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191000" y="2057400"/>
                <a:ext cx="1676400" cy="1676400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TextBox 82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6/14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5716280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14" grpId="0" animBg="1"/>
      <p:bldP spid="15" grpId="0"/>
      <p:bldP spid="18" grpId="0" animBg="1"/>
      <p:bldP spid="21" grpId="0"/>
      <p:bldP spid="19" grpId="0" animBg="1"/>
      <p:bldP spid="20" grpId="0" animBg="1"/>
      <p:bldP spid="22" grpId="0" animBg="1"/>
      <p:bldP spid="23" grpId="0" animBg="1"/>
      <p:bldP spid="24" grpId="0" animBg="1"/>
      <p:bldP spid="25" grpId="0"/>
      <p:bldP spid="26" grpId="0"/>
      <p:bldP spid="28" grpId="0"/>
      <p:bldP spid="30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200400" y="228600"/>
            <a:ext cx="3276600" cy="1015663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6000" b="1" dirty="0">
                <a:solidFill>
                  <a:schemeClr val="bg1"/>
                </a:solidFill>
              </a:rPr>
              <a:t>A </a:t>
            </a:r>
            <a:r>
              <a:rPr lang="en-US" altLang="en-US" sz="6000" b="1" dirty="0">
                <a:solidFill>
                  <a:schemeClr val="bg1"/>
                </a:solidFill>
                <a:sym typeface="Symbol" pitchFamily="18" charset="2"/>
              </a:rPr>
              <a:t> B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43075"/>
            <a:ext cx="7086600" cy="3819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81800" y="1066800"/>
            <a:ext cx="295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2676316" y="2100261"/>
            <a:ext cx="2623655" cy="2639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4069398" y="1981199"/>
            <a:ext cx="3017202" cy="2987717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/>
              <a:t>}</a:t>
            </a:r>
            <a:endParaRPr lang="en-US" sz="5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17526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86525" y="19050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B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4038600" y="2438719"/>
            <a:ext cx="1261371" cy="1904681"/>
            <a:chOff x="4038600" y="2418740"/>
            <a:chExt cx="1261371" cy="1904681"/>
          </a:xfrm>
        </p:grpSpPr>
        <p:cxnSp>
          <p:nvCxnSpPr>
            <p:cNvPr id="53" name="Straight Connector 52"/>
            <p:cNvCxnSpPr>
              <a:stCxn id="12" idx="2"/>
            </p:cNvCxnSpPr>
            <p:nvPr/>
          </p:nvCxnSpPr>
          <p:spPr>
            <a:xfrm>
              <a:off x="4069398" y="3475058"/>
              <a:ext cx="1188402" cy="30142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4038600" y="3276600"/>
              <a:ext cx="12192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4114800" y="3048000"/>
              <a:ext cx="1143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191000" y="2819400"/>
              <a:ext cx="9906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343400" y="2590800"/>
              <a:ext cx="685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4114800" y="3733800"/>
              <a:ext cx="1143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4267200" y="4191000"/>
              <a:ext cx="762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4343400" y="4313420"/>
              <a:ext cx="572345" cy="1000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4114800" y="3124200"/>
              <a:ext cx="1143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4114800" y="3581400"/>
              <a:ext cx="1143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4114800" y="3886200"/>
              <a:ext cx="10668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4191000" y="4038600"/>
              <a:ext cx="9144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>
              <a:off x="4297180" y="2743200"/>
              <a:ext cx="762000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2" idx="1"/>
            </p:cNvCxnSpPr>
            <p:nvPr/>
          </p:nvCxnSpPr>
          <p:spPr>
            <a:xfrm>
              <a:off x="4511257" y="2418740"/>
              <a:ext cx="289343" cy="1966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endCxn id="7" idx="6"/>
            </p:cNvCxnSpPr>
            <p:nvPr/>
          </p:nvCxnSpPr>
          <p:spPr>
            <a:xfrm>
              <a:off x="4038600" y="3352800"/>
              <a:ext cx="1261371" cy="6732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4131041" y="2514919"/>
            <a:ext cx="1096780" cy="1904681"/>
            <a:chOff x="4038600" y="2418740"/>
            <a:chExt cx="1261371" cy="1904681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4069398" y="3475058"/>
              <a:ext cx="1188402" cy="30142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4038600" y="3276600"/>
              <a:ext cx="12192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114800" y="3048000"/>
              <a:ext cx="1143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191000" y="2819400"/>
              <a:ext cx="9906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4343400" y="2590800"/>
              <a:ext cx="6858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4114800" y="3733800"/>
              <a:ext cx="1143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267200" y="4191000"/>
              <a:ext cx="762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343400" y="4313420"/>
              <a:ext cx="572345" cy="10001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4114800" y="3124200"/>
              <a:ext cx="1143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4114800" y="3581400"/>
              <a:ext cx="1143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4114800" y="3886200"/>
              <a:ext cx="10668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191000" y="4038600"/>
              <a:ext cx="914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297180" y="2743200"/>
              <a:ext cx="762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4511257" y="2418740"/>
              <a:ext cx="289343" cy="1966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038600" y="3352800"/>
              <a:ext cx="1261371" cy="6732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Arrow Connector 111"/>
          <p:cNvCxnSpPr/>
          <p:nvPr/>
        </p:nvCxnSpPr>
        <p:spPr>
          <a:xfrm>
            <a:off x="4724400" y="3810000"/>
            <a:ext cx="304800" cy="2209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029075" y="6019800"/>
            <a:ext cx="244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000" dirty="0">
                <a:solidFill>
                  <a:srgbClr val="FF0000"/>
                </a:solidFill>
              </a:rPr>
              <a:t>A </a:t>
            </a:r>
            <a:r>
              <a:rPr lang="en-US" altLang="en-US" sz="4000" dirty="0">
                <a:solidFill>
                  <a:srgbClr val="FF0000"/>
                </a:solidFill>
                <a:sym typeface="Symbol" pitchFamily="18" charset="2"/>
              </a:rPr>
              <a:t> </a:t>
            </a:r>
            <a:r>
              <a:rPr lang="en-US" altLang="en-US" sz="4000" dirty="0" smtClean="0">
                <a:solidFill>
                  <a:srgbClr val="FF0000"/>
                </a:solidFill>
                <a:sym typeface="Symbol" pitchFamily="18" charset="2"/>
              </a:rPr>
              <a:t>B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7/14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03777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/>
      <p:bldP spid="7" grpId="0" animBg="1"/>
      <p:bldP spid="12" grpId="0" animBg="1"/>
      <p:bldP spid="16" grpId="0"/>
      <p:bldP spid="13" grpId="0"/>
      <p:bldP spid="1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914400"/>
            <a:ext cx="24479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400" dirty="0">
                <a:solidFill>
                  <a:srgbClr val="FF0000"/>
                </a:solidFill>
              </a:rPr>
              <a:t>A </a:t>
            </a:r>
            <a:r>
              <a:rPr lang="en-US" altLang="en-US" sz="4400" dirty="0" smtClean="0">
                <a:solidFill>
                  <a:srgbClr val="FF0000"/>
                </a:solidFill>
                <a:sym typeface="Symbol" pitchFamily="18" charset="2"/>
              </a:rPr>
              <a:t>- </a:t>
            </a:r>
            <a:r>
              <a:rPr lang="en-US" altLang="en-US" sz="4400" dirty="0">
                <a:solidFill>
                  <a:srgbClr val="FF0000"/>
                </a:solidFill>
                <a:sym typeface="Symbol" pitchFamily="18" charset="2"/>
              </a:rPr>
              <a:t>B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43075"/>
            <a:ext cx="7086600" cy="3819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81800" y="1066800"/>
            <a:ext cx="295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2676316" y="2100261"/>
            <a:ext cx="2623655" cy="2639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4069398" y="1981199"/>
            <a:ext cx="3017202" cy="2987717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/>
              <a:t>}</a:t>
            </a:r>
            <a:endParaRPr lang="en-US" sz="5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17526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86525" y="19050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B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3810000" y="4343400"/>
            <a:ext cx="1295400" cy="1905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029075" y="6019800"/>
            <a:ext cx="244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000" dirty="0">
                <a:solidFill>
                  <a:srgbClr val="FF0000"/>
                </a:solidFill>
              </a:rPr>
              <a:t>A </a:t>
            </a:r>
            <a:r>
              <a:rPr lang="en-US" altLang="en-US" sz="4000" dirty="0">
                <a:solidFill>
                  <a:srgbClr val="FF0000"/>
                </a:solidFill>
                <a:sym typeface="Symbol" pitchFamily="18" charset="2"/>
              </a:rPr>
              <a:t>-</a:t>
            </a:r>
            <a:r>
              <a:rPr lang="en-US" altLang="en-US" sz="4000" dirty="0" smtClean="0">
                <a:solidFill>
                  <a:srgbClr val="FF0000"/>
                </a:solidFill>
                <a:sym typeface="Symbol" pitchFamily="18" charset="2"/>
              </a:rPr>
              <a:t> B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2666999" y="2250100"/>
            <a:ext cx="1934979" cy="2489878"/>
            <a:chOff x="2637019" y="2250100"/>
            <a:chExt cx="1934979" cy="2489878"/>
          </a:xfrm>
        </p:grpSpPr>
        <p:grpSp>
          <p:nvGrpSpPr>
            <p:cNvPr id="60" name="Group 59"/>
            <p:cNvGrpSpPr/>
            <p:nvPr/>
          </p:nvGrpSpPr>
          <p:grpSpPr>
            <a:xfrm>
              <a:off x="2637019" y="2250100"/>
              <a:ext cx="1934979" cy="2047080"/>
              <a:chOff x="2637019" y="2209800"/>
              <a:chExt cx="1934979" cy="2047080"/>
            </a:xfrm>
          </p:grpSpPr>
          <p:grpSp>
            <p:nvGrpSpPr>
              <p:cNvPr id="4" name="Group 94"/>
              <p:cNvGrpSpPr/>
              <p:nvPr/>
            </p:nvGrpSpPr>
            <p:grpSpPr>
              <a:xfrm>
                <a:off x="2637019" y="2286000"/>
                <a:ext cx="1934979" cy="1970880"/>
                <a:chOff x="4038600" y="2342540"/>
                <a:chExt cx="1741411" cy="1970880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4069398" y="3475058"/>
                  <a:ext cx="1188402" cy="30142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4038600" y="3276600"/>
                  <a:ext cx="12192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 flipV="1">
                  <a:off x="4114801" y="3028340"/>
                  <a:ext cx="1253749" cy="196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 flipV="1">
                  <a:off x="4191001" y="2799740"/>
                  <a:ext cx="1246126" cy="196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>
                  <a:endCxn id="12" idx="1"/>
                </p:cNvCxnSpPr>
                <p:nvPr/>
              </p:nvCxnSpPr>
              <p:spPr>
                <a:xfrm flipV="1">
                  <a:off x="4343401" y="2475280"/>
                  <a:ext cx="1381946" cy="11552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4114800" y="3733800"/>
                  <a:ext cx="11430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/>
                <p:cNvCxnSpPr/>
                <p:nvPr/>
              </p:nvCxnSpPr>
              <p:spPr>
                <a:xfrm flipV="1">
                  <a:off x="4267201" y="4095140"/>
                  <a:ext cx="1101349" cy="958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/>
                <p:cNvCxnSpPr/>
                <p:nvPr/>
              </p:nvCxnSpPr>
              <p:spPr>
                <a:xfrm flipV="1">
                  <a:off x="4343401" y="4171340"/>
                  <a:ext cx="1025149" cy="14208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/>
                <p:cNvCxnSpPr/>
                <p:nvPr/>
              </p:nvCxnSpPr>
              <p:spPr>
                <a:xfrm>
                  <a:off x="4114800" y="3124200"/>
                  <a:ext cx="11430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/>
                <p:cNvCxnSpPr/>
                <p:nvPr/>
              </p:nvCxnSpPr>
              <p:spPr>
                <a:xfrm>
                  <a:off x="4114800" y="3581400"/>
                  <a:ext cx="1143000" cy="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/>
                <p:cNvCxnSpPr/>
                <p:nvPr/>
              </p:nvCxnSpPr>
              <p:spPr>
                <a:xfrm flipV="1">
                  <a:off x="4114801" y="3790340"/>
                  <a:ext cx="1185171" cy="958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/>
                <p:cNvCxnSpPr/>
                <p:nvPr/>
              </p:nvCxnSpPr>
              <p:spPr>
                <a:xfrm flipV="1">
                  <a:off x="4191001" y="3942740"/>
                  <a:ext cx="1108971" cy="958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8" name="Straight Connector 107"/>
                <p:cNvCxnSpPr/>
                <p:nvPr/>
              </p:nvCxnSpPr>
              <p:spPr>
                <a:xfrm flipV="1">
                  <a:off x="4297181" y="2723540"/>
                  <a:ext cx="1208523" cy="1966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Connector 108"/>
                <p:cNvCxnSpPr/>
                <p:nvPr/>
              </p:nvCxnSpPr>
              <p:spPr>
                <a:xfrm flipV="1">
                  <a:off x="4511257" y="2342540"/>
                  <a:ext cx="1268754" cy="7620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Straight Connector 109"/>
                <p:cNvCxnSpPr/>
                <p:nvPr/>
              </p:nvCxnSpPr>
              <p:spPr>
                <a:xfrm>
                  <a:off x="4038600" y="3352800"/>
                  <a:ext cx="1261371" cy="67320"/>
                </a:xfrm>
                <a:prstGeom prst="line">
                  <a:avLst/>
                </a:prstGeom>
                <a:ln w="57150">
                  <a:solidFill>
                    <a:srgbClr val="00206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8" name="Straight Connector 57"/>
              <p:cNvCxnSpPr/>
              <p:nvPr/>
            </p:nvCxnSpPr>
            <p:spPr>
              <a:xfrm>
                <a:off x="3581400" y="2209800"/>
                <a:ext cx="838200" cy="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6" name="Group 75"/>
            <p:cNvGrpSpPr/>
            <p:nvPr/>
          </p:nvGrpSpPr>
          <p:grpSpPr>
            <a:xfrm>
              <a:off x="3200400" y="4191000"/>
              <a:ext cx="1219200" cy="548978"/>
              <a:chOff x="3200400" y="4191000"/>
              <a:chExt cx="1219200" cy="548978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3200400" y="4191000"/>
                <a:ext cx="990600" cy="2286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V="1">
                <a:off x="3581400" y="4267200"/>
                <a:ext cx="685800" cy="3810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7" idx="4"/>
              </p:cNvCxnSpPr>
              <p:nvPr/>
            </p:nvCxnSpPr>
            <p:spPr>
              <a:xfrm flipV="1">
                <a:off x="3988144" y="4419600"/>
                <a:ext cx="355256" cy="320378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/>
              <p:nvPr/>
            </p:nvCxnSpPr>
            <p:spPr>
              <a:xfrm flipV="1">
                <a:off x="3429000" y="4191000"/>
                <a:ext cx="838200" cy="3810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 flipV="1">
                <a:off x="3793760" y="4298430"/>
                <a:ext cx="533400" cy="3810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 flipV="1">
                <a:off x="4267200" y="4495800"/>
                <a:ext cx="152400" cy="228600"/>
              </a:xfrm>
              <a:prstGeom prst="line">
                <a:avLst/>
              </a:prstGeom>
              <a:ln w="571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1752600" y="68759"/>
            <a:ext cx="5105400" cy="769441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400" dirty="0" smtClean="0">
                <a:solidFill>
                  <a:schemeClr val="bg1"/>
                </a:solidFill>
              </a:rPr>
              <a:t>Difference of Sets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8/14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03777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  <p:bldP spid="12" grpId="0" animBg="1"/>
      <p:bldP spid="16" grpId="0"/>
      <p:bldP spid="13" grpId="0"/>
      <p:bldP spid="113" grpId="0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6675" y="838200"/>
            <a:ext cx="24479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400" dirty="0" smtClean="0">
                <a:solidFill>
                  <a:srgbClr val="FF0000"/>
                </a:solidFill>
                <a:sym typeface="Symbol" pitchFamily="18" charset="2"/>
              </a:rPr>
              <a:t> B - A</a:t>
            </a:r>
            <a:endParaRPr lang="en-US" altLang="en-US" sz="4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743075"/>
            <a:ext cx="7086600" cy="3819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81800" y="1066800"/>
            <a:ext cx="295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400" dirty="0"/>
              <a:t>U</a:t>
            </a:r>
          </a:p>
        </p:txBody>
      </p:sp>
      <p:sp>
        <p:nvSpPr>
          <p:cNvPr id="7" name="Oval 6"/>
          <p:cNvSpPr/>
          <p:nvPr/>
        </p:nvSpPr>
        <p:spPr>
          <a:xfrm>
            <a:off x="2676316" y="2100261"/>
            <a:ext cx="2623655" cy="26397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sp>
        <p:nvSpPr>
          <p:cNvPr id="12" name="Oval 11"/>
          <p:cNvSpPr/>
          <p:nvPr/>
        </p:nvSpPr>
        <p:spPr>
          <a:xfrm>
            <a:off x="4069398" y="1981199"/>
            <a:ext cx="3017202" cy="2987717"/>
          </a:xfrm>
          <a:prstGeom prst="ellipse">
            <a:avLst/>
          </a:prstGeom>
          <a:noFill/>
          <a:ln>
            <a:solidFill>
              <a:srgbClr val="271D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/>
              <a:t>}</a:t>
            </a:r>
            <a:endParaRPr lang="en-US" sz="5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76600" y="17526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A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86525" y="1905000"/>
            <a:ext cx="295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dirty="0"/>
              <a:t>B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 flipH="1">
            <a:off x="5105400" y="4419600"/>
            <a:ext cx="762000" cy="18288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029075" y="6019800"/>
            <a:ext cx="24479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000" dirty="0" smtClean="0">
                <a:solidFill>
                  <a:srgbClr val="FF0000"/>
                </a:solidFill>
              </a:rPr>
              <a:t>B </a:t>
            </a:r>
            <a:r>
              <a:rPr lang="en-US" altLang="en-US" sz="4000" dirty="0">
                <a:solidFill>
                  <a:srgbClr val="FF0000"/>
                </a:solidFill>
                <a:sym typeface="Symbol" pitchFamily="18" charset="2"/>
              </a:rPr>
              <a:t>-</a:t>
            </a:r>
            <a:r>
              <a:rPr lang="en-US" altLang="en-US" sz="4000" dirty="0" smtClean="0">
                <a:solidFill>
                  <a:srgbClr val="FF0000"/>
                </a:solidFill>
                <a:sym typeface="Symbol" pitchFamily="18" charset="2"/>
              </a:rPr>
              <a:t> A</a:t>
            </a:r>
            <a:endParaRPr lang="en-US" altLang="en-US" sz="4000" dirty="0">
              <a:solidFill>
                <a:srgbClr val="FF0000"/>
              </a:solidFill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4648200" y="2072390"/>
            <a:ext cx="2438400" cy="2728210"/>
            <a:chOff x="4648200" y="2072390"/>
            <a:chExt cx="2438400" cy="2728210"/>
          </a:xfrm>
        </p:grpSpPr>
        <p:grpSp>
          <p:nvGrpSpPr>
            <p:cNvPr id="84" name="Group 83"/>
            <p:cNvGrpSpPr/>
            <p:nvPr/>
          </p:nvGrpSpPr>
          <p:grpSpPr>
            <a:xfrm>
              <a:off x="4648200" y="2072390"/>
              <a:ext cx="2438400" cy="2728210"/>
              <a:chOff x="4648200" y="2072390"/>
              <a:chExt cx="2438400" cy="2728210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4648200" y="2072390"/>
                <a:ext cx="2438400" cy="2728210"/>
                <a:chOff x="4648200" y="2072390"/>
                <a:chExt cx="2438400" cy="2728210"/>
              </a:xfrm>
            </p:grpSpPr>
            <p:cxnSp>
              <p:nvCxnSpPr>
                <p:cNvPr id="40" name="Straight Connector 39"/>
                <p:cNvCxnSpPr/>
                <p:nvPr/>
              </p:nvCxnSpPr>
              <p:spPr>
                <a:xfrm flipV="1">
                  <a:off x="4724400" y="2209800"/>
                  <a:ext cx="16002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>
                  <a:endCxn id="13" idx="2"/>
                </p:cNvCxnSpPr>
                <p:nvPr/>
              </p:nvCxnSpPr>
              <p:spPr>
                <a:xfrm flipV="1">
                  <a:off x="5029200" y="2489775"/>
                  <a:ext cx="1604963" cy="2482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flipV="1">
                  <a:off x="5181600" y="26670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flipV="1">
                  <a:off x="5334000" y="29718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>
                  <a:stCxn id="7" idx="6"/>
                </p:cNvCxnSpPr>
                <p:nvPr/>
              </p:nvCxnSpPr>
              <p:spPr>
                <a:xfrm flipV="1">
                  <a:off x="5299971" y="3352800"/>
                  <a:ext cx="1786629" cy="6732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5257800" y="3733800"/>
                  <a:ext cx="18288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105400" y="4114800"/>
                  <a:ext cx="18288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>
                  <a:stCxn id="7" idx="5"/>
                </p:cNvCxnSpPr>
                <p:nvPr/>
              </p:nvCxnSpPr>
              <p:spPr>
                <a:xfrm flipV="1">
                  <a:off x="4915745" y="4343400"/>
                  <a:ext cx="1866055" cy="10001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>
                  <a:endCxn id="12" idx="5"/>
                </p:cNvCxnSpPr>
                <p:nvPr/>
              </p:nvCxnSpPr>
              <p:spPr>
                <a:xfrm flipV="1">
                  <a:off x="4648200" y="4531375"/>
                  <a:ext cx="1996541" cy="40625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4876800" y="4800600"/>
                  <a:ext cx="12954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5105400" y="2072390"/>
                  <a:ext cx="8382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5334000" y="31242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 flipV="1">
                  <a:off x="5181600" y="2819400"/>
                  <a:ext cx="16764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 flipV="1">
                  <a:off x="5257800" y="3581400"/>
                  <a:ext cx="1828800" cy="7620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5181600" y="4038600"/>
                  <a:ext cx="17526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4999220" y="4267200"/>
                  <a:ext cx="18288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181600" y="3962400"/>
                  <a:ext cx="1828800" cy="0"/>
                </a:xfrm>
                <a:prstGeom prst="line">
                  <a:avLst/>
                </a:prstGeom>
                <a:ln w="5715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3" name="Straight Connector 82"/>
              <p:cNvCxnSpPr/>
              <p:nvPr/>
            </p:nvCxnSpPr>
            <p:spPr>
              <a:xfrm flipV="1">
                <a:off x="4876800" y="2286000"/>
                <a:ext cx="1676400" cy="7620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Connector 85"/>
            <p:cNvCxnSpPr/>
            <p:nvPr/>
          </p:nvCxnSpPr>
          <p:spPr>
            <a:xfrm>
              <a:off x="4724400" y="4648200"/>
              <a:ext cx="16764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752600" y="68759"/>
            <a:ext cx="5791200" cy="769441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altLang="en-US" sz="4400" dirty="0" smtClean="0">
                <a:solidFill>
                  <a:schemeClr val="bg1"/>
                </a:solidFill>
              </a:rPr>
              <a:t>Difference of Sets…</a:t>
            </a:r>
            <a:endParaRPr lang="en-US" altLang="en-US" sz="44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72400" y="6324600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9/14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003777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 animBg="1"/>
      <p:bldP spid="12" grpId="0" animBg="1"/>
      <p:bldP spid="16" grpId="0"/>
      <p:bldP spid="13" grpId="0"/>
      <p:bldP spid="113" grpId="0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375</Words>
  <Application>Microsoft Office PowerPoint</Application>
  <PresentationFormat>On-screen Show (4:3)</PresentationFormat>
  <Paragraphs>115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Slide 1</vt:lpstr>
      <vt:lpstr>Slide 2</vt:lpstr>
      <vt:lpstr>Universal sets and Venn Diagrams </vt:lpstr>
      <vt:lpstr>Complement of a set</vt:lpstr>
      <vt:lpstr> Subsets</vt:lpstr>
      <vt:lpstr> Union of sets</vt:lpstr>
      <vt:lpstr>Slide 7</vt:lpstr>
      <vt:lpstr>Slide 8</vt:lpstr>
      <vt:lpstr>Slide 9</vt:lpstr>
      <vt:lpstr>Slide 10</vt:lpstr>
      <vt:lpstr>Slide 11</vt:lpstr>
      <vt:lpstr>Solution </vt:lpstr>
      <vt:lpstr>Solution contd..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K Soni</dc:creator>
  <cp:lastModifiedBy>NLI</cp:lastModifiedBy>
  <cp:revision>76</cp:revision>
  <dcterms:created xsi:type="dcterms:W3CDTF">2018-06-18T03:49:45Z</dcterms:created>
  <dcterms:modified xsi:type="dcterms:W3CDTF">2018-09-20T05:09:28Z</dcterms:modified>
</cp:coreProperties>
</file>