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4"/>
  </p:notesMasterIdLst>
  <p:sldIdLst>
    <p:sldId id="265" r:id="rId2"/>
    <p:sldId id="267" r:id="rId3"/>
    <p:sldId id="268" r:id="rId4"/>
    <p:sldId id="274" r:id="rId5"/>
    <p:sldId id="286" r:id="rId6"/>
    <p:sldId id="287" r:id="rId7"/>
    <p:sldId id="288" r:id="rId8"/>
    <p:sldId id="284" r:id="rId9"/>
    <p:sldId id="282" r:id="rId10"/>
    <p:sldId id="285" r:id="rId11"/>
    <p:sldId id="275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50A"/>
    <a:srgbClr val="411F33"/>
    <a:srgbClr val="E4F1FE"/>
    <a:srgbClr val="EAEAEA"/>
    <a:srgbClr val="2C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5F246-E3FC-417E-9CAF-FFC98255975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CD137-7B15-401B-867B-5053622C1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6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D137-7B15-401B-867B-5053622C1C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6619-3260-453B-B439-689BB9497EA9}" type="datetime1">
              <a:rPr lang="en-US" smtClean="0"/>
              <a:t>9/18/2018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1E0-B096-45B8-BA4D-D5CD5887F2B4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6C9C-163E-4E97-85D9-57B4227383D5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8B6C-95E2-4D7A-9711-104AB6E5D410}" type="datetime1">
              <a:rPr lang="en-US" smtClean="0"/>
              <a:t>9/18/2018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F873-8DCE-4935-AFFD-0D6352504F20}" type="datetime1">
              <a:rPr lang="en-US" smtClean="0"/>
              <a:t>9/18/2018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386E-97EA-427B-B4F1-6A0D8244B13F}" type="datetime1">
              <a:rPr lang="en-US" smtClean="0"/>
              <a:t>9/18/2018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E139-9229-44D7-9679-31C86044E147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8EAF-7651-4D77-BEB5-D3920BB3C344}" type="datetime1">
              <a:rPr lang="en-US" smtClean="0"/>
              <a:t>9/18/2018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2890-B951-41EA-8C6B-A2E6550536F1}" type="datetime1">
              <a:rPr lang="en-US" smtClean="0"/>
              <a:t>9/18/2018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E30-DF80-48DC-B99B-D933B7F44D2B}" type="datetime1">
              <a:rPr lang="en-US" smtClean="0"/>
              <a:t>9/18/2018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4080-581C-4A76-8375-BEF799E333AC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E6604A-2AA1-4A35-914E-D73B18BE8368}" type="datetime1">
              <a:rPr lang="en-US" smtClean="0"/>
              <a:t>9/18/2018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52" y="320381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CHAPTER: 5  COMPLEX NUMBERS   AND QUDRATIC EQUATIONS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09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MATHEMATICS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XI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752" y="4903288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SUB-TOPIC:  ARGAND PLANE AND POLAR REPRESENTATION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 : II     ALGEBRA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7056" y="6479646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1/12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990600"/>
                <a:ext cx="7620000" cy="9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b="1" dirty="0" smtClean="0">
                    <a:solidFill>
                      <a:srgbClr val="0070C0"/>
                    </a:solidFill>
                    <a:latin typeface="TimesNewRoman"/>
                  </a:rPr>
                  <a:t>Represent the complex number </a:t>
                </a:r>
                <a:r>
                  <a:rPr lang="en-IN" sz="2800" b="1" i="1" dirty="0">
                    <a:solidFill>
                      <a:srgbClr val="0070C0"/>
                    </a:solidFill>
                    <a:latin typeface="TimesNewRoman"/>
                  </a:rPr>
                  <a:t>z </a:t>
                </a:r>
                <a:r>
                  <a:rPr lang="en-IN" sz="2800" b="1" i="1" dirty="0" smtClean="0">
                    <a:solidFill>
                      <a:srgbClr val="0070C0"/>
                    </a:solidFill>
                    <a:latin typeface="TimesNewRoman"/>
                  </a:rPr>
                  <a:t> </a:t>
                </a:r>
                <a:r>
                  <a:rPr lang="en-IN" sz="2800" b="1" dirty="0">
                    <a:solidFill>
                      <a:srgbClr val="0070C0"/>
                    </a:solidFill>
                    <a:latin typeface="SymbolMT"/>
                  </a:rPr>
                  <a:t>= </a:t>
                </a:r>
                <a:r>
                  <a:rPr lang="en-IN" sz="2800" b="1" dirty="0" smtClean="0">
                    <a:solidFill>
                      <a:srgbClr val="0070C0"/>
                    </a:solidFill>
                    <a:latin typeface="SymbolMT"/>
                  </a:rPr>
                  <a:t>1+ </a:t>
                </a:r>
                <a:r>
                  <a:rPr lang="en-IN" sz="2800" b="1" dirty="0" err="1" smtClean="0">
                    <a:solidFill>
                      <a:srgbClr val="0070C0"/>
                    </a:solidFill>
                    <a:latin typeface="TimesNewRoman"/>
                  </a:rPr>
                  <a:t>i</a:t>
                </a:r>
                <a:r>
                  <a:rPr lang="en-IN" sz="2800" b="1" dirty="0" smtClean="0">
                    <a:solidFill>
                      <a:srgbClr val="0070C0"/>
                    </a:solidFill>
                    <a:latin typeface="TimesNewRoman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IN" sz="2800" b="1" dirty="0" smtClean="0">
                    <a:solidFill>
                      <a:srgbClr val="0070C0"/>
                    </a:solidFill>
                    <a:latin typeface="TimesNewRoman"/>
                  </a:rPr>
                  <a:t>3 </a:t>
                </a:r>
                <a:r>
                  <a:rPr lang="en-IN" sz="2800" b="1" dirty="0">
                    <a:solidFill>
                      <a:srgbClr val="0070C0"/>
                    </a:solidFill>
                    <a:latin typeface="TimesNewRoman"/>
                  </a:rPr>
                  <a:t>in the polar form</a:t>
                </a:r>
                <a:r>
                  <a:rPr lang="en-IN" sz="2800" b="1" dirty="0">
                    <a:solidFill>
                      <a:srgbClr val="0070C0"/>
                    </a:solidFill>
                  </a:rPr>
                  <a:t> </a:t>
                </a:r>
                <a:endParaRPr lang="en-IN" sz="2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90600"/>
                <a:ext cx="7620000" cy="986232"/>
              </a:xfrm>
              <a:prstGeom prst="rect">
                <a:avLst/>
              </a:prstGeom>
              <a:blipFill rotWithShape="0">
                <a:blip r:embed="rId3"/>
                <a:stretch>
                  <a:fillRect l="-1680" t="-3727" r="-240" b="-161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52400"/>
                <a:ext cx="6019800" cy="62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3200" b="1" dirty="0" smtClean="0">
                    <a:solidFill>
                      <a:srgbClr val="C00000"/>
                    </a:solidFill>
                  </a:rPr>
                  <a:t>Polar form of z =</a:t>
                </a:r>
                <a14:m>
                  <m:oMath xmlns:m="http://schemas.openxmlformats.org/officeDocument/2006/math">
                    <m:r>
                      <a:rPr lang="en-IN" sz="32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en-IN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2400"/>
                <a:ext cx="6019800" cy="621580"/>
              </a:xfrm>
              <a:prstGeom prst="rect">
                <a:avLst/>
              </a:prstGeom>
              <a:blipFill rotWithShape="0">
                <a:blip r:embed="rId4"/>
                <a:stretch>
                  <a:fillRect l="-2634" t="-5882" b="-3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464" y="2258939"/>
                <a:ext cx="4934171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𝐋𝐞𝐭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𝐫𝐜𝐨𝐬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𝐚𝐧𝐝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𝐫𝐬𝐢𝐧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2258939"/>
                <a:ext cx="4934171" cy="4816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485" y="3022653"/>
                <a:ext cx="8486875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1" dirty="0" smtClean="0"/>
                  <a:t>By squaring and adding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IN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I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I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func>
                  </m:oMath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5" y="3022653"/>
                <a:ext cx="8486875" cy="440633"/>
              </a:xfrm>
              <a:prstGeom prst="rect">
                <a:avLst/>
              </a:prstGeom>
              <a:blipFill rotWithShape="0">
                <a:blip r:embed="rId6"/>
                <a:stretch>
                  <a:fillRect l="-2514" t="-22222" b="-486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0485" y="3730482"/>
                <a:ext cx="10291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2800" b="1" dirty="0" smtClean="0"/>
                  <a:t>r = 2</a:t>
                </a:r>
                <a:endParaRPr lang="en-IN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5" y="3730482"/>
                <a:ext cx="1029128" cy="430887"/>
              </a:xfrm>
              <a:prstGeom prst="rect">
                <a:avLst/>
              </a:prstGeom>
              <a:blipFill rotWithShape="0">
                <a:blip r:embed="rId7"/>
                <a:stretch>
                  <a:fillRect t="-23944" r="-21302" b="-49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6476" y="4274551"/>
                <a:ext cx="7179722" cy="769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𝐓𝐡𝐞𝐫𝐞𝐟𝐨𝐫𝐞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𝐬𝐢𝐧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𝐰𝐡𝐢𝐜𝐡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𝐠𝐢𝐯𝐞𝐬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6" y="4274551"/>
                <a:ext cx="7179722" cy="7696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5391260"/>
                <a:ext cx="7838684" cy="635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𝐓𝐡𝐞𝐫𝐞𝐟𝐨𝐫𝐞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𝐫𝐞𝐪𝐮𝐢𝐫𝐞𝐝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𝐩𝐨𝐥𝐚𝐫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𝐟𝐨𝐫𝐦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𝐢𝐬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f>
                        <m:f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𝐢𝐬𝐢𝐧</m:t>
                      </m:r>
                      <m:f>
                        <m:f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91260"/>
                <a:ext cx="7838684" cy="6353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5525" y="6433791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10/12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820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" y="1394557"/>
            <a:ext cx="15046666" cy="543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381000"/>
                <a:ext cx="5601790" cy="753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4000" b="1" dirty="0" smtClean="0">
                    <a:solidFill>
                      <a:srgbClr val="002060"/>
                    </a:solidFill>
                  </a:rPr>
                  <a:t>Polar form of z =</a:t>
                </a:r>
                <a14:m>
                  <m:oMath xmlns:m="http://schemas.openxmlformats.org/officeDocument/2006/math">
                    <m:r>
                      <a:rPr lang="en-IN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IN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IN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en-IN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1000"/>
                <a:ext cx="5601790" cy="753796"/>
              </a:xfrm>
              <a:prstGeom prst="rect">
                <a:avLst/>
              </a:prstGeom>
              <a:blipFill rotWithShape="0">
                <a:blip r:embed="rId4"/>
                <a:stretch>
                  <a:fillRect l="-3808" t="-8943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7000" y="6503514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11/12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051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04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Assignment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1676400"/>
                <a:ext cx="6934200" cy="442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IN" sz="2000" b="1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IN" sz="2000" b="1" dirty="0">
                    <a:solidFill>
                      <a:schemeClr val="tx1"/>
                    </a:solidFill>
                  </a:rPr>
                  <a:t>the modulus and the arguments of each of the complex </a:t>
                </a:r>
                <a:r>
                  <a:rPr lang="en-IN" sz="2000" b="1" dirty="0" smtClean="0">
                    <a:solidFill>
                      <a:schemeClr val="tx1"/>
                    </a:solidFill>
                  </a:rPr>
                  <a:t>  numbers  (</a:t>
                </a:r>
                <a:r>
                  <a:rPr lang="en-IN" sz="2000" b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IN" sz="2000" b="1" dirty="0" smtClean="0">
                    <a:solidFill>
                      <a:schemeClr val="tx1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IN" sz="2000" b="1" dirty="0" smtClean="0">
                    <a:solidFill>
                      <a:schemeClr val="tx1"/>
                    </a:solidFill>
                  </a:rPr>
                  <a:t>      (ii) 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endParaRPr lang="en-IN" sz="2000" b="1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IN" sz="2000" b="1" dirty="0" smtClean="0">
                  <a:solidFill>
                    <a:srgbClr val="00206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IN" sz="2000" b="1" dirty="0" smtClean="0"/>
                  <a:t>Convert </a:t>
                </a:r>
                <a:r>
                  <a:rPr lang="en-IN" sz="2000" b="1" dirty="0"/>
                  <a:t>each of the complex numbers (</a:t>
                </a:r>
                <a:r>
                  <a:rPr lang="en-IN" sz="2000" b="1" dirty="0" err="1"/>
                  <a:t>i</a:t>
                </a:r>
                <a:r>
                  <a:rPr lang="en-IN" sz="2000" b="1" dirty="0"/>
                  <a:t>) </a:t>
                </a:r>
                <a14:m>
                  <m:oMath xmlns:m="http://schemas.openxmlformats.org/officeDocument/2006/math">
                    <m:r>
                      <a:rPr lang="en-IN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𝒊𝒊</m:t>
                        </m:r>
                      </m:e>
                    </m:d>
                    <m:r>
                      <a:rPr lang="en-IN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IN" sz="2000" b="1" dirty="0" smtClean="0"/>
              </a:p>
              <a:p>
                <a:pPr marL="342900" indent="-342900">
                  <a:buAutoNum type="arabicPeriod"/>
                </a:pPr>
                <a:endParaRPr lang="en-IN" sz="2000" b="1" dirty="0" smtClean="0"/>
              </a:p>
              <a:p>
                <a:pPr marL="342900" indent="-342900">
                  <a:buFontTx/>
                  <a:buAutoNum type="arabicPeriod"/>
                </a:pPr>
                <a:r>
                  <a:rPr lang="en-IN" sz="2000" b="1" dirty="0" smtClean="0"/>
                  <a:t>Represent </a:t>
                </a:r>
                <a:r>
                  <a:rPr lang="en-IN" sz="2000" b="1" dirty="0"/>
                  <a:t>the complex number </a:t>
                </a:r>
                <a14:m>
                  <m:oMath xmlns:m="http://schemas.openxmlformats.org/officeDocument/2006/math">
                    <m:r>
                      <a:rPr lang="en-IN" sz="20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I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I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IN" sz="2000" b="1" dirty="0" smtClean="0"/>
                  <a:t> in the polar form</a:t>
                </a:r>
                <a:endParaRPr lang="en-IN" sz="2000" b="1" dirty="0"/>
              </a:p>
              <a:p>
                <a:pPr marL="342900" indent="-342900">
                  <a:buAutoNum type="arabicPeriod"/>
                </a:pPr>
                <a:endParaRPr lang="en-IN" sz="2000" b="1" dirty="0" smtClean="0"/>
              </a:p>
              <a:p>
                <a:pPr marL="342900" indent="-342900">
                  <a:buAutoNum type="arabicPeriod"/>
                </a:pPr>
                <a:r>
                  <a:rPr lang="en-IN" sz="2000" b="1" dirty="0" smtClean="0"/>
                  <a:t>Convert the complex number                   into polar form</a:t>
                </a:r>
              </a:p>
              <a:p>
                <a:pPr marL="342900" indent="-342900">
                  <a:buAutoNum type="arabicPeriod"/>
                </a:pPr>
                <a:endParaRPr lang="en-IN" sz="2000" b="1" dirty="0" smtClean="0"/>
              </a:p>
              <a:p>
                <a:pPr marL="342900" indent="-342900">
                  <a:buAutoNum type="arabicPeriod"/>
                </a:pPr>
                <a:endParaRPr lang="en-IN" sz="2000" b="1" dirty="0" smtClean="0"/>
              </a:p>
              <a:p>
                <a:pPr marL="342900" indent="-342900">
                  <a:buAutoNum type="arabicPeriod"/>
                </a:pPr>
                <a:r>
                  <a:rPr lang="en-IN" sz="2000" b="1" dirty="0" smtClean="0"/>
                  <a:t>Represent the complex number</a:t>
                </a:r>
              </a:p>
              <a:p>
                <a:r>
                  <a:rPr lang="en-IN" sz="2000" b="1" dirty="0" smtClean="0"/>
                  <a:t>      in the form </a:t>
                </a:r>
                <a:r>
                  <a:rPr lang="en-IN" sz="2000" b="1" dirty="0" err="1" smtClean="0"/>
                  <a:t>x+iy</a:t>
                </a:r>
                <a:endParaRPr lang="en-IN" sz="2000" b="1" dirty="0" smtClean="0"/>
              </a:p>
              <a:p>
                <a:endParaRPr lang="en-IN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6400"/>
                <a:ext cx="6934200" cy="4422429"/>
              </a:xfrm>
              <a:prstGeom prst="rect">
                <a:avLst/>
              </a:prstGeom>
              <a:blipFill rotWithShape="0">
                <a:blip r:embed="rId4"/>
                <a:stretch>
                  <a:fillRect l="-791" t="-6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67832"/>
              </p:ext>
            </p:extLst>
          </p:nvPr>
        </p:nvGraphicFramePr>
        <p:xfrm>
          <a:off x="4781550" y="2265363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1550" y="2265363"/>
                        <a:ext cx="13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393280"/>
              </p:ext>
            </p:extLst>
          </p:nvPr>
        </p:nvGraphicFramePr>
        <p:xfrm>
          <a:off x="4572000" y="3962400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Equation" r:id="rId7" imgW="482400" imgH="419040" progId="Equation.DSMT4">
                  <p:embed/>
                </p:oleObj>
              </mc:Choice>
              <mc:Fallback>
                <p:oleObj name="Equation" r:id="rId7" imgW="482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3962400"/>
                        <a:ext cx="965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18385"/>
              </p:ext>
            </p:extLst>
          </p:nvPr>
        </p:nvGraphicFramePr>
        <p:xfrm>
          <a:off x="4781550" y="4907532"/>
          <a:ext cx="1806717" cy="74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9" imgW="1041120" imgH="431640" progId="Equation.DSMT4">
                  <p:embed/>
                </p:oleObj>
              </mc:Choice>
              <mc:Fallback>
                <p:oleObj name="Equation" r:id="rId9" imgW="1041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1550" y="4907532"/>
                        <a:ext cx="1806717" cy="749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7200" y="6314556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12/12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47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Outline: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818" y="1592997"/>
            <a:ext cx="88549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Argand Plane </a:t>
            </a:r>
          </a:p>
          <a:p>
            <a:endParaRPr lang="en-US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Representation of Complex Number</a:t>
            </a:r>
          </a:p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in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Argand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Plane(Complex plane)</a:t>
            </a:r>
          </a:p>
          <a:p>
            <a:endParaRPr lang="en-US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 representation of a </a:t>
            </a:r>
          </a:p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complex number</a:t>
            </a:r>
          </a:p>
          <a:p>
            <a:endParaRPr lang="en-US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Assignment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80161" y="6569075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2/12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86" y="2916682"/>
            <a:ext cx="5029200" cy="4060174"/>
          </a:xfrm>
          <a:prstGeom prst="rect">
            <a:avLst/>
          </a:prstGeom>
          <a:solidFill>
            <a:srgbClr val="EAEAEA"/>
          </a:solidFill>
          <a:ln>
            <a:solidFill>
              <a:srgbClr val="E4F1F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81584" y="76200"/>
            <a:ext cx="8681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err="1" smtClean="0">
                <a:solidFill>
                  <a:srgbClr val="002060"/>
                </a:solidFill>
              </a:rPr>
              <a:t>Argand</a:t>
            </a:r>
            <a:r>
              <a:rPr lang="en-IN" sz="4000" b="1" dirty="0" smtClean="0">
                <a:solidFill>
                  <a:srgbClr val="002060"/>
                </a:solidFill>
              </a:rPr>
              <a:t> plane and polar Representation</a:t>
            </a:r>
            <a:endParaRPr lang="en-IN" sz="4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111" y="1600656"/>
            <a:ext cx="8462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7030A0"/>
                </a:solidFill>
                <a:latin typeface="TimesNewRoman"/>
              </a:rPr>
              <a:t>The plane having a complex number assigned to each of its point is called </a:t>
            </a:r>
            <a:r>
              <a:rPr lang="en-IN" sz="2800" b="1" dirty="0" smtClean="0">
                <a:solidFill>
                  <a:srgbClr val="7030A0"/>
                </a:solidFill>
                <a:latin typeface="TimesNewRoman"/>
              </a:rPr>
              <a:t>the  </a:t>
            </a:r>
            <a:r>
              <a:rPr lang="en-IN" sz="2800" b="1" i="1" dirty="0" smtClean="0">
                <a:solidFill>
                  <a:srgbClr val="7030A0"/>
                </a:solidFill>
                <a:latin typeface="TimesNewRoman"/>
              </a:rPr>
              <a:t>complex </a:t>
            </a:r>
            <a:r>
              <a:rPr lang="en-IN" sz="2800" b="1" i="1" dirty="0">
                <a:solidFill>
                  <a:srgbClr val="7030A0"/>
                </a:solidFill>
                <a:latin typeface="TimesNewRoman"/>
              </a:rPr>
              <a:t>plane </a:t>
            </a:r>
            <a:r>
              <a:rPr lang="en-IN" sz="2800" b="1" dirty="0">
                <a:solidFill>
                  <a:srgbClr val="7030A0"/>
                </a:solidFill>
                <a:latin typeface="TimesNewRoman"/>
              </a:rPr>
              <a:t>or the </a:t>
            </a:r>
            <a:r>
              <a:rPr lang="en-IN" sz="2800" b="1" i="1" dirty="0" err="1">
                <a:solidFill>
                  <a:srgbClr val="7030A0"/>
                </a:solidFill>
                <a:latin typeface="TimesNewRoman"/>
              </a:rPr>
              <a:t>Argand</a:t>
            </a:r>
            <a:r>
              <a:rPr lang="en-IN" sz="2800" b="1" i="1" dirty="0">
                <a:solidFill>
                  <a:srgbClr val="7030A0"/>
                </a:solidFill>
                <a:latin typeface="TimesNewRoman"/>
              </a:rPr>
              <a:t> plane</a:t>
            </a:r>
            <a:r>
              <a:rPr lang="en-IN" sz="2800" b="1" dirty="0">
                <a:solidFill>
                  <a:srgbClr val="7030A0"/>
                </a:solidFill>
              </a:rPr>
              <a:t> </a:t>
            </a:r>
            <a:r>
              <a:rPr lang="en-IN" sz="2800" dirty="0"/>
              <a:t/>
            </a:r>
            <a:br>
              <a:rPr lang="en-IN" sz="2800" dirty="0"/>
            </a:b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298974" y="3278941"/>
            <a:ext cx="343368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7030A0"/>
                </a:solidFill>
                <a:latin typeface="TimesNewRoman"/>
              </a:rPr>
              <a:t>The </a:t>
            </a:r>
            <a:r>
              <a:rPr lang="en-IN" sz="2800" b="1" i="1" dirty="0">
                <a:solidFill>
                  <a:srgbClr val="7030A0"/>
                </a:solidFill>
                <a:latin typeface="TimesNewRoman"/>
              </a:rPr>
              <a:t>x</a:t>
            </a:r>
            <a:r>
              <a:rPr lang="en-IN" sz="2800" b="1" dirty="0">
                <a:solidFill>
                  <a:srgbClr val="7030A0"/>
                </a:solidFill>
                <a:latin typeface="TimesNewRoman"/>
              </a:rPr>
              <a:t>-axis and </a:t>
            </a:r>
            <a:r>
              <a:rPr lang="en-IN" sz="2800" b="1" i="1" dirty="0">
                <a:solidFill>
                  <a:srgbClr val="7030A0"/>
                </a:solidFill>
                <a:latin typeface="TimesNewRoman"/>
              </a:rPr>
              <a:t>y</a:t>
            </a:r>
            <a:r>
              <a:rPr lang="en-IN" sz="2800" b="1" dirty="0">
                <a:solidFill>
                  <a:srgbClr val="7030A0"/>
                </a:solidFill>
                <a:latin typeface="TimesNewRoman"/>
              </a:rPr>
              <a:t>-axis in the </a:t>
            </a:r>
            <a:r>
              <a:rPr lang="en-IN" sz="2800" b="1" dirty="0" err="1">
                <a:solidFill>
                  <a:srgbClr val="7030A0"/>
                </a:solidFill>
                <a:latin typeface="TimesNewRoman"/>
              </a:rPr>
              <a:t>Argand</a:t>
            </a:r>
            <a:r>
              <a:rPr lang="en-IN" sz="2800" b="1" dirty="0">
                <a:solidFill>
                  <a:srgbClr val="7030A0"/>
                </a:solidFill>
                <a:latin typeface="TimesNewRoman"/>
              </a:rPr>
              <a:t> plane are called, respectively, the </a:t>
            </a:r>
            <a:r>
              <a:rPr lang="en-IN" sz="2800" b="1" i="1" dirty="0">
                <a:solidFill>
                  <a:srgbClr val="7030A0"/>
                </a:solidFill>
                <a:latin typeface="TimesNewRoman"/>
              </a:rPr>
              <a:t>real </a:t>
            </a:r>
            <a:r>
              <a:rPr lang="en-IN" sz="2800" b="1" i="1" dirty="0" smtClean="0">
                <a:solidFill>
                  <a:srgbClr val="7030A0"/>
                </a:solidFill>
                <a:latin typeface="TimesNewRoman"/>
              </a:rPr>
              <a:t>axis </a:t>
            </a:r>
            <a:r>
              <a:rPr lang="en-IN" sz="2800" b="1" dirty="0" smtClean="0">
                <a:solidFill>
                  <a:srgbClr val="7030A0"/>
                </a:solidFill>
                <a:latin typeface="TimesNewRoman"/>
              </a:rPr>
              <a:t>and </a:t>
            </a:r>
            <a:r>
              <a:rPr lang="en-IN" sz="2800" b="1" dirty="0">
                <a:solidFill>
                  <a:srgbClr val="7030A0"/>
                </a:solidFill>
                <a:latin typeface="TimesNewRoman"/>
              </a:rPr>
              <a:t>the </a:t>
            </a:r>
            <a:r>
              <a:rPr lang="en-IN" sz="2800" b="1" i="1" dirty="0">
                <a:solidFill>
                  <a:srgbClr val="7030A0"/>
                </a:solidFill>
                <a:latin typeface="TimesNewRoman"/>
              </a:rPr>
              <a:t>imaginary axis</a:t>
            </a:r>
            <a:r>
              <a:rPr lang="en-IN" sz="2800" b="1" dirty="0">
                <a:solidFill>
                  <a:srgbClr val="7030A0"/>
                </a:solidFill>
              </a:rPr>
              <a:t>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2400" y="60960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620000" y="6477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7685563" y="2881636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7030A0"/>
                </a:solidFill>
              </a:rPr>
              <a:t>z (</a:t>
            </a:r>
            <a:r>
              <a:rPr lang="en-IN" sz="2800" b="1" dirty="0" err="1" smtClean="0">
                <a:solidFill>
                  <a:srgbClr val="7030A0"/>
                </a:solidFill>
              </a:rPr>
              <a:t>x+iy</a:t>
            </a:r>
            <a:r>
              <a:rPr lang="en-IN" sz="2800" b="1" dirty="0" smtClean="0">
                <a:solidFill>
                  <a:srgbClr val="7030A0"/>
                </a:solidFill>
              </a:rPr>
              <a:t>)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8824" y="6477000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3/12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055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4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"/>
            <a:ext cx="757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To represent complex number as a point in </a:t>
            </a:r>
            <a:r>
              <a:rPr lang="en-IN" sz="2400" dirty="0" err="1" smtClean="0">
                <a:solidFill>
                  <a:srgbClr val="002060"/>
                </a:solidFill>
              </a:rPr>
              <a:t>Argand</a:t>
            </a:r>
            <a:r>
              <a:rPr lang="en-IN" sz="2400" dirty="0" smtClean="0">
                <a:solidFill>
                  <a:srgbClr val="002060"/>
                </a:solidFill>
              </a:rPr>
              <a:t> plane 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36" y="838200"/>
            <a:ext cx="151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z = 2 + </a:t>
            </a:r>
            <a:r>
              <a:rPr lang="en-IN" sz="2800" b="1" dirty="0" err="1" smtClean="0">
                <a:solidFill>
                  <a:srgbClr val="002060"/>
                </a:solidFill>
              </a:rPr>
              <a:t>i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4559"/>
            <a:ext cx="824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In </a:t>
            </a:r>
            <a:r>
              <a:rPr lang="en-IN" sz="2400" b="1" dirty="0" err="1" smtClean="0">
                <a:solidFill>
                  <a:srgbClr val="002060"/>
                </a:solidFill>
              </a:rPr>
              <a:t>Argand</a:t>
            </a:r>
            <a:r>
              <a:rPr lang="en-IN" sz="2400" b="1" dirty="0" smtClean="0">
                <a:solidFill>
                  <a:srgbClr val="002060"/>
                </a:solidFill>
              </a:rPr>
              <a:t> plane (2,1) represents the complex number z = 2 + </a:t>
            </a:r>
            <a:r>
              <a:rPr lang="en-IN" sz="2400" b="1" dirty="0" err="1" smtClean="0">
                <a:solidFill>
                  <a:srgbClr val="002060"/>
                </a:solidFill>
              </a:rPr>
              <a:t>i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85555"/>
            <a:ext cx="11292611" cy="408187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486400" y="6494452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4/12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815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"/>
            <a:ext cx="757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To represent complex number as a point in </a:t>
            </a:r>
            <a:r>
              <a:rPr lang="en-IN" sz="2400" dirty="0" err="1" smtClean="0">
                <a:solidFill>
                  <a:srgbClr val="002060"/>
                </a:solidFill>
              </a:rPr>
              <a:t>Argand</a:t>
            </a:r>
            <a:r>
              <a:rPr lang="en-IN" sz="2400" dirty="0" smtClean="0">
                <a:solidFill>
                  <a:srgbClr val="002060"/>
                </a:solidFill>
              </a:rPr>
              <a:t> plane 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36" y="838200"/>
            <a:ext cx="151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z = 1 - </a:t>
            </a:r>
            <a:r>
              <a:rPr lang="en-IN" sz="2800" b="1" dirty="0" err="1" smtClean="0">
                <a:solidFill>
                  <a:srgbClr val="002060"/>
                </a:solidFill>
              </a:rPr>
              <a:t>i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4559"/>
            <a:ext cx="848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In </a:t>
            </a:r>
            <a:r>
              <a:rPr lang="en-IN" sz="2400" b="1" dirty="0" err="1" smtClean="0">
                <a:solidFill>
                  <a:srgbClr val="002060"/>
                </a:solidFill>
              </a:rPr>
              <a:t>Argand</a:t>
            </a:r>
            <a:r>
              <a:rPr lang="en-IN" sz="2400" b="1" dirty="0" smtClean="0">
                <a:solidFill>
                  <a:srgbClr val="002060"/>
                </a:solidFill>
              </a:rPr>
              <a:t> plane (1 , -1) represents the complex number z </a:t>
            </a:r>
            <a:r>
              <a:rPr lang="en-IN" sz="2400" b="1" smtClean="0">
                <a:solidFill>
                  <a:srgbClr val="002060"/>
                </a:solidFill>
              </a:rPr>
              <a:t>= 1- </a:t>
            </a:r>
            <a:r>
              <a:rPr lang="en-IN" sz="2400" b="1" dirty="0" err="1" smtClean="0">
                <a:solidFill>
                  <a:srgbClr val="002060"/>
                </a:solidFill>
              </a:rPr>
              <a:t>i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16734" y="6500836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5/12</a:t>
            </a:r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6" y="1623648"/>
            <a:ext cx="11491068" cy="41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521" y="199500"/>
            <a:ext cx="880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To represent complex number as a point in </a:t>
            </a:r>
            <a:r>
              <a:rPr lang="en-IN" sz="2800" b="1" dirty="0" err="1" smtClean="0">
                <a:solidFill>
                  <a:srgbClr val="002060"/>
                </a:solidFill>
              </a:rPr>
              <a:t>Argand</a:t>
            </a:r>
            <a:r>
              <a:rPr lang="en-IN" sz="2800" b="1" dirty="0" smtClean="0">
                <a:solidFill>
                  <a:srgbClr val="002060"/>
                </a:solidFill>
              </a:rPr>
              <a:t> plane 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36" y="838200"/>
            <a:ext cx="23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z = 4 =4 + i0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4559"/>
            <a:ext cx="858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In </a:t>
            </a:r>
            <a:r>
              <a:rPr lang="en-IN" sz="2400" b="1" dirty="0" err="1" smtClean="0">
                <a:solidFill>
                  <a:srgbClr val="002060"/>
                </a:solidFill>
              </a:rPr>
              <a:t>Argand</a:t>
            </a:r>
            <a:r>
              <a:rPr lang="en-IN" sz="2400" b="1" dirty="0" smtClean="0">
                <a:solidFill>
                  <a:srgbClr val="002060"/>
                </a:solidFill>
              </a:rPr>
              <a:t> plane (4 , 0) represents the complex number z = 4 +0 </a:t>
            </a:r>
            <a:r>
              <a:rPr lang="en-IN" sz="2400" b="1" dirty="0" err="1" smtClean="0">
                <a:solidFill>
                  <a:srgbClr val="002060"/>
                </a:solidFill>
              </a:rPr>
              <a:t>i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0" y="1476899"/>
            <a:ext cx="10752723" cy="42721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0" y="6503258"/>
            <a:ext cx="2895600" cy="288925"/>
          </a:xfrm>
        </p:spPr>
        <p:txBody>
          <a:bodyPr/>
          <a:lstStyle/>
          <a:p>
            <a:r>
              <a:rPr lang="en-US" sz="1600" b="1" dirty="0" smtClean="0"/>
              <a:t>6/12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330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"/>
            <a:ext cx="757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To represent complex number as a point in </a:t>
            </a:r>
            <a:r>
              <a:rPr lang="en-IN" sz="2400" dirty="0" err="1" smtClean="0">
                <a:solidFill>
                  <a:srgbClr val="002060"/>
                </a:solidFill>
              </a:rPr>
              <a:t>Argand</a:t>
            </a:r>
            <a:r>
              <a:rPr lang="en-IN" sz="2400" dirty="0" smtClean="0">
                <a:solidFill>
                  <a:srgbClr val="002060"/>
                </a:solidFill>
              </a:rPr>
              <a:t> plane 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36" y="838200"/>
            <a:ext cx="23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z = 3i = 0 +3 </a:t>
            </a:r>
            <a:r>
              <a:rPr lang="en-IN" sz="2800" b="1" dirty="0" err="1" smtClean="0">
                <a:solidFill>
                  <a:srgbClr val="002060"/>
                </a:solidFill>
              </a:rPr>
              <a:t>i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4559"/>
            <a:ext cx="858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In </a:t>
            </a:r>
            <a:r>
              <a:rPr lang="en-IN" sz="2400" b="1" dirty="0" err="1" smtClean="0">
                <a:solidFill>
                  <a:srgbClr val="002060"/>
                </a:solidFill>
              </a:rPr>
              <a:t>Argand</a:t>
            </a:r>
            <a:r>
              <a:rPr lang="en-IN" sz="2400" b="1" dirty="0" smtClean="0">
                <a:solidFill>
                  <a:srgbClr val="002060"/>
                </a:solidFill>
              </a:rPr>
              <a:t> plane (0 , 3) represents the complex number z = 0 +3 </a:t>
            </a:r>
            <a:r>
              <a:rPr lang="en-IN" sz="2400" b="1" dirty="0" err="1" smtClean="0">
                <a:solidFill>
                  <a:srgbClr val="002060"/>
                </a:solidFill>
              </a:rPr>
              <a:t>i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6" y="1482017"/>
            <a:ext cx="10709784" cy="425512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38800" y="6453646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7/12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766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295400"/>
                <a:ext cx="8229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b="1" dirty="0" smtClean="0">
                    <a:solidFill>
                      <a:srgbClr val="A6450A"/>
                    </a:solidFill>
                    <a:latin typeface="TimesNewRoman"/>
                  </a:rPr>
                  <a:t>Let the point C represent the nonzero complex number </a:t>
                </a:r>
                <a:r>
                  <a:rPr lang="en-IN" sz="2400" b="1" i="1" dirty="0">
                    <a:solidFill>
                      <a:srgbClr val="A6450A"/>
                    </a:solidFill>
                    <a:latin typeface="TimesNewRoman"/>
                  </a:rPr>
                  <a:t>z 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= </a:t>
                </a:r>
                <a:r>
                  <a:rPr lang="en-IN" sz="2400" b="1" i="1" dirty="0">
                    <a:solidFill>
                      <a:srgbClr val="A6450A"/>
                    </a:solidFill>
                    <a:latin typeface="TimesNewRoman"/>
                  </a:rPr>
                  <a:t>x 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+ </a:t>
                </a:r>
                <a:r>
                  <a:rPr lang="en-IN" sz="2400" b="1" i="1" dirty="0" err="1">
                    <a:solidFill>
                      <a:srgbClr val="A6450A"/>
                    </a:solidFill>
                    <a:latin typeface="TimesNewRoman"/>
                  </a:rPr>
                  <a:t>iy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. Let </a:t>
                </a:r>
                <a:r>
                  <a:rPr lang="en-IN" sz="2400" b="1" dirty="0" smtClean="0">
                    <a:solidFill>
                      <a:srgbClr val="A6450A"/>
                    </a:solidFill>
                    <a:latin typeface="TimesNewRoman"/>
                  </a:rPr>
                  <a:t>the directed 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line segment </a:t>
                </a:r>
                <a:r>
                  <a:rPr lang="en-IN" sz="2400" b="1" dirty="0" smtClean="0">
                    <a:solidFill>
                      <a:srgbClr val="A6450A"/>
                    </a:solidFill>
                    <a:latin typeface="TimesNewRoman"/>
                  </a:rPr>
                  <a:t>OC 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be of length </a:t>
                </a:r>
                <a:r>
                  <a:rPr lang="en-IN" sz="2400" b="1" i="1" dirty="0">
                    <a:solidFill>
                      <a:srgbClr val="A6450A"/>
                    </a:solidFill>
                    <a:latin typeface="TimesNewRoman"/>
                  </a:rPr>
                  <a:t>r </a:t>
                </a:r>
                <a:r>
                  <a:rPr lang="en-IN" sz="2400" b="1" dirty="0" smtClean="0">
                    <a:solidFill>
                      <a:srgbClr val="A6450A"/>
                    </a:solidFill>
                    <a:latin typeface="TimesNewRoman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solidFill>
                          <a:srgbClr val="A645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IN" sz="2400" b="1" dirty="0" smtClean="0">
                    <a:solidFill>
                      <a:srgbClr val="A6450A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be the angle which </a:t>
                </a:r>
                <a:r>
                  <a:rPr lang="en-IN" sz="2400" b="1" dirty="0" smtClean="0">
                    <a:solidFill>
                      <a:srgbClr val="A6450A"/>
                    </a:solidFill>
                    <a:latin typeface="TimesNewRoman"/>
                  </a:rPr>
                  <a:t>OC 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makes with </a:t>
                </a:r>
                <a:r>
                  <a:rPr lang="en-IN" sz="2400" b="1" dirty="0" smtClean="0">
                    <a:solidFill>
                      <a:srgbClr val="A6450A"/>
                    </a:solidFill>
                    <a:latin typeface="TimesNewRoman"/>
                  </a:rPr>
                  <a:t>the positive 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direction of </a:t>
                </a:r>
                <a:r>
                  <a:rPr lang="en-IN" sz="2400" b="1" i="1" dirty="0">
                    <a:solidFill>
                      <a:srgbClr val="A6450A"/>
                    </a:solidFill>
                    <a:latin typeface="TimesNewRoman"/>
                  </a:rPr>
                  <a:t>x</a:t>
                </a:r>
                <a:r>
                  <a:rPr lang="en-IN" sz="2400" b="1" dirty="0">
                    <a:solidFill>
                      <a:srgbClr val="A6450A"/>
                    </a:solidFill>
                    <a:latin typeface="TimesNewRoman"/>
                  </a:rPr>
                  <a:t>-axis</a:t>
                </a:r>
                <a:r>
                  <a:rPr lang="en-IN" sz="2400" b="1" dirty="0">
                    <a:solidFill>
                      <a:srgbClr val="A6450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2296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111" t="-2724" r="-1556" b="-81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228600"/>
                <a:ext cx="78047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3200" b="1" dirty="0" smtClean="0">
                    <a:solidFill>
                      <a:srgbClr val="FF0000"/>
                    </a:solidFill>
                  </a:rPr>
                  <a:t>Polar form of the complex number z =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𝒊𝒚</m:t>
                    </m:r>
                  </m:oMath>
                </a14:m>
                <a:endParaRPr lang="en-IN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"/>
                <a:ext cx="7804765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953" t="-12632" b="-347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5060"/>
            <a:ext cx="10570467" cy="382084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569075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8/12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177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228600"/>
                <a:ext cx="78047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3200" b="1" dirty="0" smtClean="0">
                    <a:solidFill>
                      <a:srgbClr val="002060"/>
                    </a:solidFill>
                  </a:rPr>
                  <a:t>Polar form of the complex number z =</a:t>
                </a:r>
                <a14:m>
                  <m:oMath xmlns:m="http://schemas.openxmlformats.org/officeDocument/2006/math">
                    <m:r>
                      <a:rPr lang="en-IN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𝒊𝒚</m:t>
                    </m:r>
                  </m:oMath>
                </a14:m>
                <a:endParaRPr lang="en-IN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7804765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953" t="-12632" b="-347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2057400"/>
            <a:ext cx="12872447" cy="4652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813375"/>
                <a:ext cx="8610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b="1" dirty="0" smtClean="0">
                    <a:solidFill>
                      <a:srgbClr val="0070C0"/>
                    </a:solidFill>
                    <a:latin typeface="TimesNewRoman"/>
                  </a:rPr>
                  <a:t>The </a:t>
                </a:r>
                <a:r>
                  <a:rPr lang="en-IN" sz="2400" b="1" dirty="0">
                    <a:solidFill>
                      <a:srgbClr val="0070C0"/>
                    </a:solidFill>
                    <a:latin typeface="TimesNewRoman"/>
                  </a:rPr>
                  <a:t>point P </a:t>
                </a:r>
                <a:r>
                  <a:rPr lang="en-IN" sz="2400" b="1" dirty="0" smtClean="0">
                    <a:solidFill>
                      <a:srgbClr val="0070C0"/>
                    </a:solidFill>
                    <a:latin typeface="TimesNewRoman"/>
                  </a:rPr>
                  <a:t>is uniquely </a:t>
                </a:r>
                <a:r>
                  <a:rPr lang="en-IN" sz="2400" b="1" dirty="0">
                    <a:solidFill>
                      <a:srgbClr val="0070C0"/>
                    </a:solidFill>
                    <a:latin typeface="TimesNewRoman"/>
                  </a:rPr>
                  <a:t>determined by the </a:t>
                </a:r>
                <a:r>
                  <a:rPr lang="en-IN" sz="2400" b="1" dirty="0" smtClean="0">
                    <a:solidFill>
                      <a:srgbClr val="0070C0"/>
                    </a:solidFill>
                    <a:latin typeface="TimesNewRoman"/>
                  </a:rPr>
                  <a:t>ordered        </a:t>
                </a:r>
                <a:r>
                  <a:rPr lang="en-IN" sz="2400" b="1" dirty="0">
                    <a:solidFill>
                      <a:srgbClr val="0070C0"/>
                    </a:solidFill>
                    <a:latin typeface="TimesNewRoman"/>
                  </a:rPr>
                  <a:t>pair </a:t>
                </a:r>
                <a:r>
                  <a:rPr lang="en-IN" sz="2400" b="1" dirty="0" smtClean="0">
                    <a:solidFill>
                      <a:srgbClr val="0070C0"/>
                    </a:solidFill>
                    <a:latin typeface="TimesNewRoman"/>
                  </a:rPr>
                  <a:t>of real numbers (</a:t>
                </a:r>
                <a:r>
                  <a:rPr lang="en-IN" sz="2400" b="1" i="1" dirty="0">
                    <a:solidFill>
                      <a:srgbClr val="0070C0"/>
                    </a:solidFill>
                    <a:latin typeface="TimesNewRoman"/>
                  </a:rPr>
                  <a:t>r</a:t>
                </a:r>
                <a:r>
                  <a:rPr lang="en-IN" sz="2400" b="1" dirty="0">
                    <a:solidFill>
                      <a:srgbClr val="0070C0"/>
                    </a:solidFill>
                    <a:latin typeface="TimesNewRoman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IN" sz="2400" b="1" dirty="0">
                    <a:solidFill>
                      <a:srgbClr val="0070C0"/>
                    </a:solidFill>
                    <a:latin typeface="TimesNewRoman"/>
                  </a:rPr>
                  <a:t>), called the </a:t>
                </a:r>
                <a:r>
                  <a:rPr lang="en-IN" sz="2400" b="1" i="1" dirty="0">
                    <a:solidFill>
                      <a:srgbClr val="0070C0"/>
                    </a:solidFill>
                    <a:latin typeface="TimesNewRoman"/>
                  </a:rPr>
                  <a:t>polar </a:t>
                </a:r>
                <a:r>
                  <a:rPr lang="en-IN" sz="2400" b="1" i="1" dirty="0" smtClean="0">
                    <a:solidFill>
                      <a:srgbClr val="0070C0"/>
                    </a:solidFill>
                    <a:latin typeface="TimesNewRoman"/>
                  </a:rPr>
                  <a:t>       coordinates </a:t>
                </a:r>
                <a:r>
                  <a:rPr lang="en-IN" sz="2400" b="1" i="1" dirty="0">
                    <a:solidFill>
                      <a:srgbClr val="0070C0"/>
                    </a:solidFill>
                    <a:latin typeface="TimesNewRoman"/>
                  </a:rPr>
                  <a:t>of the point </a:t>
                </a:r>
                <a:r>
                  <a:rPr lang="en-IN" sz="2400" b="1" dirty="0">
                    <a:solidFill>
                      <a:srgbClr val="0070C0"/>
                    </a:solidFill>
                    <a:latin typeface="TimesNewRoman"/>
                  </a:rPr>
                  <a:t>P</a:t>
                </a:r>
                <a:r>
                  <a:rPr lang="en-IN" sz="2400" b="1" dirty="0">
                    <a:solidFill>
                      <a:srgbClr val="0070C0"/>
                    </a:solidFill>
                  </a:rPr>
                  <a:t> </a:t>
                </a:r>
                <a:br>
                  <a:rPr lang="en-IN" sz="2400" b="1" dirty="0">
                    <a:solidFill>
                      <a:srgbClr val="0070C0"/>
                    </a:solidFill>
                  </a:rPr>
                </a:br>
                <a:endParaRPr lang="en-IN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13375"/>
                <a:ext cx="861060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062" t="-27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1515" y="6514484"/>
            <a:ext cx="2895600" cy="288925"/>
          </a:xfrm>
        </p:spPr>
        <p:txBody>
          <a:bodyPr/>
          <a:lstStyle/>
          <a:p>
            <a:r>
              <a:rPr lang="en-US" sz="1800" b="1" dirty="0" smtClean="0"/>
              <a:t>9/12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11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1486</TotalTime>
  <Words>414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Franklin Gothic Book</vt:lpstr>
      <vt:lpstr>Franklin Gothic Medium</vt:lpstr>
      <vt:lpstr>Symbol</vt:lpstr>
      <vt:lpstr>SymbolMT</vt:lpstr>
      <vt:lpstr>TimesNewRoman</vt:lpstr>
      <vt:lpstr>Wingdings 2</vt:lpstr>
      <vt:lpstr>Trek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bentech</cp:lastModifiedBy>
  <cp:revision>182</cp:revision>
  <dcterms:created xsi:type="dcterms:W3CDTF">2006-08-16T00:00:00Z</dcterms:created>
  <dcterms:modified xsi:type="dcterms:W3CDTF">2018-09-18T17:34:31Z</dcterms:modified>
</cp:coreProperties>
</file>